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DBA354"/>
                </a:solidFill>
                <a:latin typeface="Wingdings"/>
                <a:cs typeface="Wingding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252525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DBA354"/>
                </a:solidFill>
                <a:latin typeface="Wingdings"/>
                <a:cs typeface="Wingding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DBA354"/>
                </a:solidFill>
                <a:latin typeface="Wingdings"/>
                <a:cs typeface="Wingding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06366" y="1405890"/>
            <a:ext cx="731266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rgbClr val="DBA354"/>
                </a:solidFill>
                <a:latin typeface="Wingdings"/>
                <a:cs typeface="Wingding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931158" y="2214752"/>
            <a:ext cx="4395470" cy="3695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252525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46888" y="836675"/>
            <a:ext cx="7766684" cy="3002280"/>
            <a:chOff x="246888" y="836675"/>
            <a:chExt cx="7766684" cy="300228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9096" y="2836163"/>
              <a:ext cx="6864096" cy="100279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47388" y="3194303"/>
              <a:ext cx="701039" cy="42824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284938" y="3235578"/>
              <a:ext cx="636270" cy="363855"/>
            </a:xfrm>
            <a:custGeom>
              <a:avLst/>
              <a:gdLst/>
              <a:ahLst/>
              <a:cxnLst/>
              <a:rect l="l" t="t" r="r" b="b"/>
              <a:pathLst>
                <a:path w="636270" h="363854">
                  <a:moveTo>
                    <a:pt x="396408" y="285623"/>
                  </a:moveTo>
                  <a:lnTo>
                    <a:pt x="402603" y="327703"/>
                  </a:lnTo>
                  <a:lnTo>
                    <a:pt x="461936" y="359620"/>
                  </a:lnTo>
                  <a:lnTo>
                    <a:pt x="496865" y="363600"/>
                  </a:lnTo>
                  <a:lnTo>
                    <a:pt x="520935" y="361787"/>
                  </a:lnTo>
                  <a:lnTo>
                    <a:pt x="543029" y="356330"/>
                  </a:lnTo>
                  <a:lnTo>
                    <a:pt x="563123" y="347206"/>
                  </a:lnTo>
                  <a:lnTo>
                    <a:pt x="581193" y="334391"/>
                  </a:lnTo>
                  <a:lnTo>
                    <a:pt x="592688" y="322453"/>
                  </a:lnTo>
                  <a:lnTo>
                    <a:pt x="467655" y="322453"/>
                  </a:lnTo>
                  <a:lnTo>
                    <a:pt x="447486" y="320145"/>
                  </a:lnTo>
                  <a:lnTo>
                    <a:pt x="428888" y="313229"/>
                  </a:lnTo>
                  <a:lnTo>
                    <a:pt x="411849" y="301704"/>
                  </a:lnTo>
                  <a:lnTo>
                    <a:pt x="396408" y="285623"/>
                  </a:lnTo>
                  <a:close/>
                </a:path>
                <a:path w="636270" h="363854">
                  <a:moveTo>
                    <a:pt x="200066" y="0"/>
                  </a:moveTo>
                  <a:lnTo>
                    <a:pt x="193716" y="0"/>
                  </a:lnTo>
                  <a:lnTo>
                    <a:pt x="154215" y="3099"/>
                  </a:lnTo>
                  <a:lnTo>
                    <a:pt x="85167" y="27967"/>
                  </a:lnTo>
                  <a:lnTo>
                    <a:pt x="31257" y="76120"/>
                  </a:lnTo>
                  <a:lnTo>
                    <a:pt x="3393" y="137652"/>
                  </a:lnTo>
                  <a:lnTo>
                    <a:pt x="0" y="173736"/>
                  </a:lnTo>
                  <a:lnTo>
                    <a:pt x="3061" y="205563"/>
                  </a:lnTo>
                  <a:lnTo>
                    <a:pt x="28310" y="262661"/>
                  </a:lnTo>
                  <a:lnTo>
                    <a:pt x="77293" y="307042"/>
                  </a:lnTo>
                  <a:lnTo>
                    <a:pt x="140436" y="329989"/>
                  </a:lnTo>
                  <a:lnTo>
                    <a:pt x="176698" y="332867"/>
                  </a:lnTo>
                  <a:lnTo>
                    <a:pt x="200842" y="331414"/>
                  </a:lnTo>
                  <a:lnTo>
                    <a:pt x="226022" y="327056"/>
                  </a:lnTo>
                  <a:lnTo>
                    <a:pt x="252225" y="319793"/>
                  </a:lnTo>
                  <a:lnTo>
                    <a:pt x="279441" y="309625"/>
                  </a:lnTo>
                  <a:lnTo>
                    <a:pt x="295786" y="302006"/>
                  </a:lnTo>
                  <a:lnTo>
                    <a:pt x="210480" y="302006"/>
                  </a:lnTo>
                  <a:lnTo>
                    <a:pt x="180663" y="299388"/>
                  </a:lnTo>
                  <a:lnTo>
                    <a:pt x="128934" y="278485"/>
                  </a:lnTo>
                  <a:lnTo>
                    <a:pt x="88973" y="237934"/>
                  </a:lnTo>
                  <a:lnTo>
                    <a:pt x="68399" y="185356"/>
                  </a:lnTo>
                  <a:lnTo>
                    <a:pt x="65859" y="154662"/>
                  </a:lnTo>
                  <a:lnTo>
                    <a:pt x="68063" y="127180"/>
                  </a:lnTo>
                  <a:lnTo>
                    <a:pt x="85919" y="80075"/>
                  </a:lnTo>
                  <a:lnTo>
                    <a:pt x="121038" y="44900"/>
                  </a:lnTo>
                  <a:lnTo>
                    <a:pt x="170326" y="24846"/>
                  </a:lnTo>
                  <a:lnTo>
                    <a:pt x="200066" y="20700"/>
                  </a:lnTo>
                  <a:lnTo>
                    <a:pt x="200066" y="0"/>
                  </a:lnTo>
                  <a:close/>
                </a:path>
                <a:path w="636270" h="363854">
                  <a:moveTo>
                    <a:pt x="583286" y="192532"/>
                  </a:moveTo>
                  <a:lnTo>
                    <a:pt x="485816" y="192532"/>
                  </a:lnTo>
                  <a:lnTo>
                    <a:pt x="498625" y="193553"/>
                  </a:lnTo>
                  <a:lnTo>
                    <a:pt x="510375" y="196611"/>
                  </a:lnTo>
                  <a:lnTo>
                    <a:pt x="544188" y="226917"/>
                  </a:lnTo>
                  <a:lnTo>
                    <a:pt x="548681" y="249047"/>
                  </a:lnTo>
                  <a:lnTo>
                    <a:pt x="547183" y="263646"/>
                  </a:lnTo>
                  <a:lnTo>
                    <a:pt x="524805" y="300990"/>
                  </a:lnTo>
                  <a:lnTo>
                    <a:pt x="483657" y="321117"/>
                  </a:lnTo>
                  <a:lnTo>
                    <a:pt x="467655" y="322453"/>
                  </a:lnTo>
                  <a:lnTo>
                    <a:pt x="592688" y="322453"/>
                  </a:lnTo>
                  <a:lnTo>
                    <a:pt x="596121" y="318887"/>
                  </a:lnTo>
                  <a:lnTo>
                    <a:pt x="606799" y="301704"/>
                  </a:lnTo>
                  <a:lnTo>
                    <a:pt x="613215" y="282830"/>
                  </a:lnTo>
                  <a:lnTo>
                    <a:pt x="615356" y="262255"/>
                  </a:lnTo>
                  <a:lnTo>
                    <a:pt x="613737" y="243203"/>
                  </a:lnTo>
                  <a:lnTo>
                    <a:pt x="608879" y="226044"/>
                  </a:lnTo>
                  <a:lnTo>
                    <a:pt x="600783" y="210766"/>
                  </a:lnTo>
                  <a:lnTo>
                    <a:pt x="589448" y="197358"/>
                  </a:lnTo>
                  <a:lnTo>
                    <a:pt x="583286" y="192532"/>
                  </a:lnTo>
                  <a:close/>
                </a:path>
                <a:path w="636270" h="363854">
                  <a:moveTo>
                    <a:pt x="418784" y="111125"/>
                  </a:moveTo>
                  <a:lnTo>
                    <a:pt x="316271" y="111125"/>
                  </a:lnTo>
                  <a:lnTo>
                    <a:pt x="327155" y="112317"/>
                  </a:lnTo>
                  <a:lnTo>
                    <a:pt x="337337" y="115903"/>
                  </a:lnTo>
                  <a:lnTo>
                    <a:pt x="368325" y="150955"/>
                  </a:lnTo>
                  <a:lnTo>
                    <a:pt x="372532" y="174751"/>
                  </a:lnTo>
                  <a:lnTo>
                    <a:pt x="369387" y="198322"/>
                  </a:lnTo>
                  <a:lnTo>
                    <a:pt x="344189" y="242224"/>
                  </a:lnTo>
                  <a:lnTo>
                    <a:pt x="296276" y="279824"/>
                  </a:lnTo>
                  <a:lnTo>
                    <a:pt x="240460" y="299549"/>
                  </a:lnTo>
                  <a:lnTo>
                    <a:pt x="210480" y="302006"/>
                  </a:lnTo>
                  <a:lnTo>
                    <a:pt x="295786" y="302006"/>
                  </a:lnTo>
                  <a:lnTo>
                    <a:pt x="331940" y="282638"/>
                  </a:lnTo>
                  <a:lnTo>
                    <a:pt x="378247" y="248412"/>
                  </a:lnTo>
                  <a:lnTo>
                    <a:pt x="391963" y="236728"/>
                  </a:lnTo>
                  <a:lnTo>
                    <a:pt x="416730" y="217364"/>
                  </a:lnTo>
                  <a:lnTo>
                    <a:pt x="440556" y="203580"/>
                  </a:lnTo>
                  <a:lnTo>
                    <a:pt x="463597" y="195294"/>
                  </a:lnTo>
                  <a:lnTo>
                    <a:pt x="480708" y="193167"/>
                  </a:lnTo>
                  <a:lnTo>
                    <a:pt x="408346" y="193167"/>
                  </a:lnTo>
                  <a:lnTo>
                    <a:pt x="408129" y="176530"/>
                  </a:lnTo>
                  <a:lnTo>
                    <a:pt x="408196" y="172847"/>
                  </a:lnTo>
                  <a:lnTo>
                    <a:pt x="414235" y="121357"/>
                  </a:lnTo>
                  <a:lnTo>
                    <a:pt x="418784" y="111125"/>
                  </a:lnTo>
                  <a:close/>
                </a:path>
                <a:path w="636270" h="363854">
                  <a:moveTo>
                    <a:pt x="634742" y="21082"/>
                  </a:moveTo>
                  <a:lnTo>
                    <a:pt x="561762" y="21082"/>
                  </a:lnTo>
                  <a:lnTo>
                    <a:pt x="550689" y="31367"/>
                  </a:lnTo>
                  <a:lnTo>
                    <a:pt x="540521" y="44116"/>
                  </a:lnTo>
                  <a:lnTo>
                    <a:pt x="531258" y="59318"/>
                  </a:lnTo>
                  <a:lnTo>
                    <a:pt x="522900" y="76962"/>
                  </a:lnTo>
                  <a:lnTo>
                    <a:pt x="518201" y="87757"/>
                  </a:lnTo>
                  <a:lnTo>
                    <a:pt x="510345" y="104356"/>
                  </a:lnTo>
                  <a:lnTo>
                    <a:pt x="480609" y="144272"/>
                  </a:lnTo>
                  <a:lnTo>
                    <a:pt x="431353" y="179972"/>
                  </a:lnTo>
                  <a:lnTo>
                    <a:pt x="408346" y="193167"/>
                  </a:lnTo>
                  <a:lnTo>
                    <a:pt x="480708" y="193167"/>
                  </a:lnTo>
                  <a:lnTo>
                    <a:pt x="485816" y="192532"/>
                  </a:lnTo>
                  <a:lnTo>
                    <a:pt x="583286" y="192532"/>
                  </a:lnTo>
                  <a:lnTo>
                    <a:pt x="575065" y="186092"/>
                  </a:lnTo>
                  <a:lnTo>
                    <a:pt x="558015" y="177244"/>
                  </a:lnTo>
                  <a:lnTo>
                    <a:pt x="538299" y="170801"/>
                  </a:lnTo>
                  <a:lnTo>
                    <a:pt x="515915" y="166750"/>
                  </a:lnTo>
                  <a:lnTo>
                    <a:pt x="528960" y="161085"/>
                  </a:lnTo>
                  <a:lnTo>
                    <a:pt x="562619" y="134629"/>
                  </a:lnTo>
                  <a:lnTo>
                    <a:pt x="581193" y="96393"/>
                  </a:lnTo>
                  <a:lnTo>
                    <a:pt x="587593" y="79896"/>
                  </a:lnTo>
                  <a:lnTo>
                    <a:pt x="598999" y="54080"/>
                  </a:lnTo>
                  <a:lnTo>
                    <a:pt x="610895" y="35544"/>
                  </a:lnTo>
                  <a:lnTo>
                    <a:pt x="623244" y="24413"/>
                  </a:lnTo>
                  <a:lnTo>
                    <a:pt x="634742" y="21082"/>
                  </a:lnTo>
                  <a:close/>
                </a:path>
                <a:path w="636270" h="363854">
                  <a:moveTo>
                    <a:pt x="321986" y="55245"/>
                  </a:moveTo>
                  <a:lnTo>
                    <a:pt x="277070" y="69978"/>
                  </a:lnTo>
                  <a:lnTo>
                    <a:pt x="248231" y="111109"/>
                  </a:lnTo>
                  <a:lnTo>
                    <a:pt x="242611" y="147955"/>
                  </a:lnTo>
                  <a:lnTo>
                    <a:pt x="243038" y="157980"/>
                  </a:lnTo>
                  <a:lnTo>
                    <a:pt x="244310" y="168243"/>
                  </a:lnTo>
                  <a:lnTo>
                    <a:pt x="246415" y="178744"/>
                  </a:lnTo>
                  <a:lnTo>
                    <a:pt x="249342" y="189484"/>
                  </a:lnTo>
                  <a:lnTo>
                    <a:pt x="269408" y="183134"/>
                  </a:lnTo>
                  <a:lnTo>
                    <a:pt x="267884" y="176530"/>
                  </a:lnTo>
                  <a:lnTo>
                    <a:pt x="267137" y="170801"/>
                  </a:lnTo>
                  <a:lnTo>
                    <a:pt x="281346" y="126873"/>
                  </a:lnTo>
                  <a:lnTo>
                    <a:pt x="316271" y="111125"/>
                  </a:lnTo>
                  <a:lnTo>
                    <a:pt x="418784" y="111125"/>
                  </a:lnTo>
                  <a:lnTo>
                    <a:pt x="422171" y="103505"/>
                  </a:lnTo>
                  <a:lnTo>
                    <a:pt x="396408" y="103505"/>
                  </a:lnTo>
                  <a:lnTo>
                    <a:pt x="389074" y="92170"/>
                  </a:lnTo>
                  <a:lnTo>
                    <a:pt x="381168" y="82359"/>
                  </a:lnTo>
                  <a:lnTo>
                    <a:pt x="343957" y="58277"/>
                  </a:lnTo>
                  <a:lnTo>
                    <a:pt x="333245" y="56005"/>
                  </a:lnTo>
                  <a:lnTo>
                    <a:pt x="321986" y="55245"/>
                  </a:lnTo>
                  <a:close/>
                </a:path>
                <a:path w="636270" h="363854">
                  <a:moveTo>
                    <a:pt x="636057" y="0"/>
                  </a:moveTo>
                  <a:lnTo>
                    <a:pt x="586527" y="0"/>
                  </a:lnTo>
                  <a:lnTo>
                    <a:pt x="530581" y="4144"/>
                  </a:lnTo>
                  <a:lnTo>
                    <a:pt x="483596" y="16572"/>
                  </a:lnTo>
                  <a:lnTo>
                    <a:pt x="445572" y="37280"/>
                  </a:lnTo>
                  <a:lnTo>
                    <a:pt x="416510" y="66259"/>
                  </a:lnTo>
                  <a:lnTo>
                    <a:pt x="396408" y="103505"/>
                  </a:lnTo>
                  <a:lnTo>
                    <a:pt x="422171" y="103505"/>
                  </a:lnTo>
                  <a:lnTo>
                    <a:pt x="432667" y="79896"/>
                  </a:lnTo>
                  <a:lnTo>
                    <a:pt x="463395" y="49359"/>
                  </a:lnTo>
                  <a:lnTo>
                    <a:pt x="506425" y="29752"/>
                  </a:lnTo>
                  <a:lnTo>
                    <a:pt x="561762" y="21082"/>
                  </a:lnTo>
                  <a:lnTo>
                    <a:pt x="634742" y="21082"/>
                  </a:lnTo>
                  <a:lnTo>
                    <a:pt x="636057" y="20700"/>
                  </a:lnTo>
                  <a:lnTo>
                    <a:pt x="636057" y="0"/>
                  </a:lnTo>
                  <a:close/>
                </a:path>
              </a:pathLst>
            </a:custGeom>
            <a:solidFill>
              <a:srgbClr val="E0DC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91507" y="3255136"/>
              <a:ext cx="156718" cy="17513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284853" y="3235578"/>
              <a:ext cx="636270" cy="363855"/>
            </a:xfrm>
            <a:custGeom>
              <a:avLst/>
              <a:gdLst/>
              <a:ahLst/>
              <a:cxnLst/>
              <a:rect l="l" t="t" r="r" b="b"/>
              <a:pathLst>
                <a:path w="636270" h="363854">
                  <a:moveTo>
                    <a:pt x="193801" y="0"/>
                  </a:moveTo>
                  <a:lnTo>
                    <a:pt x="200151" y="0"/>
                  </a:lnTo>
                  <a:lnTo>
                    <a:pt x="200151" y="20700"/>
                  </a:lnTo>
                  <a:lnTo>
                    <a:pt x="170412" y="24846"/>
                  </a:lnTo>
                  <a:lnTo>
                    <a:pt x="144065" y="32908"/>
                  </a:lnTo>
                  <a:lnTo>
                    <a:pt x="101600" y="60833"/>
                  </a:lnTo>
                  <a:lnTo>
                    <a:pt x="74850" y="102187"/>
                  </a:lnTo>
                  <a:lnTo>
                    <a:pt x="65912" y="155067"/>
                  </a:lnTo>
                  <a:lnTo>
                    <a:pt x="68484" y="185356"/>
                  </a:lnTo>
                  <a:lnTo>
                    <a:pt x="89058" y="237934"/>
                  </a:lnTo>
                  <a:lnTo>
                    <a:pt x="129020" y="278485"/>
                  </a:lnTo>
                  <a:lnTo>
                    <a:pt x="180748" y="299388"/>
                  </a:lnTo>
                  <a:lnTo>
                    <a:pt x="210566" y="302006"/>
                  </a:lnTo>
                  <a:lnTo>
                    <a:pt x="240545" y="299549"/>
                  </a:lnTo>
                  <a:lnTo>
                    <a:pt x="296362" y="279824"/>
                  </a:lnTo>
                  <a:lnTo>
                    <a:pt x="344275" y="242224"/>
                  </a:lnTo>
                  <a:lnTo>
                    <a:pt x="369472" y="198322"/>
                  </a:lnTo>
                  <a:lnTo>
                    <a:pt x="372618" y="174751"/>
                  </a:lnTo>
                  <a:lnTo>
                    <a:pt x="371568" y="162466"/>
                  </a:lnTo>
                  <a:lnTo>
                    <a:pt x="346914" y="121894"/>
                  </a:lnTo>
                  <a:lnTo>
                    <a:pt x="306399" y="112121"/>
                  </a:lnTo>
                  <a:lnTo>
                    <a:pt x="275191" y="135231"/>
                  </a:lnTo>
                  <a:lnTo>
                    <a:pt x="267970" y="176530"/>
                  </a:lnTo>
                  <a:lnTo>
                    <a:pt x="269494" y="183134"/>
                  </a:lnTo>
                  <a:lnTo>
                    <a:pt x="249427" y="189484"/>
                  </a:lnTo>
                  <a:lnTo>
                    <a:pt x="246501" y="178744"/>
                  </a:lnTo>
                  <a:lnTo>
                    <a:pt x="244395" y="168243"/>
                  </a:lnTo>
                  <a:lnTo>
                    <a:pt x="243123" y="157980"/>
                  </a:lnTo>
                  <a:lnTo>
                    <a:pt x="242697" y="147955"/>
                  </a:lnTo>
                  <a:lnTo>
                    <a:pt x="244101" y="128645"/>
                  </a:lnTo>
                  <a:lnTo>
                    <a:pt x="265175" y="81407"/>
                  </a:lnTo>
                  <a:lnTo>
                    <a:pt x="305591" y="56886"/>
                  </a:lnTo>
                  <a:lnTo>
                    <a:pt x="322072" y="55245"/>
                  </a:lnTo>
                  <a:lnTo>
                    <a:pt x="333331" y="56005"/>
                  </a:lnTo>
                  <a:lnTo>
                    <a:pt x="372776" y="74072"/>
                  </a:lnTo>
                  <a:lnTo>
                    <a:pt x="396494" y="103505"/>
                  </a:lnTo>
                  <a:lnTo>
                    <a:pt x="416595" y="66259"/>
                  </a:lnTo>
                  <a:lnTo>
                    <a:pt x="445658" y="37280"/>
                  </a:lnTo>
                  <a:lnTo>
                    <a:pt x="483682" y="16572"/>
                  </a:lnTo>
                  <a:lnTo>
                    <a:pt x="530666" y="4144"/>
                  </a:lnTo>
                  <a:lnTo>
                    <a:pt x="586613" y="0"/>
                  </a:lnTo>
                  <a:lnTo>
                    <a:pt x="636143" y="0"/>
                  </a:lnTo>
                  <a:lnTo>
                    <a:pt x="636143" y="20700"/>
                  </a:lnTo>
                  <a:lnTo>
                    <a:pt x="623329" y="24413"/>
                  </a:lnTo>
                  <a:lnTo>
                    <a:pt x="610981" y="35544"/>
                  </a:lnTo>
                  <a:lnTo>
                    <a:pt x="599084" y="54080"/>
                  </a:lnTo>
                  <a:lnTo>
                    <a:pt x="587629" y="80010"/>
                  </a:lnTo>
                  <a:lnTo>
                    <a:pt x="581279" y="96393"/>
                  </a:lnTo>
                  <a:lnTo>
                    <a:pt x="575087" y="111615"/>
                  </a:lnTo>
                  <a:lnTo>
                    <a:pt x="549326" y="148945"/>
                  </a:lnTo>
                  <a:lnTo>
                    <a:pt x="516000" y="166750"/>
                  </a:lnTo>
                  <a:lnTo>
                    <a:pt x="538384" y="170801"/>
                  </a:lnTo>
                  <a:lnTo>
                    <a:pt x="575151" y="186092"/>
                  </a:lnTo>
                  <a:lnTo>
                    <a:pt x="608964" y="226044"/>
                  </a:lnTo>
                  <a:lnTo>
                    <a:pt x="615442" y="262255"/>
                  </a:lnTo>
                  <a:lnTo>
                    <a:pt x="613300" y="282830"/>
                  </a:lnTo>
                  <a:lnTo>
                    <a:pt x="596207" y="318887"/>
                  </a:lnTo>
                  <a:lnTo>
                    <a:pt x="563209" y="347206"/>
                  </a:lnTo>
                  <a:lnTo>
                    <a:pt x="521021" y="361787"/>
                  </a:lnTo>
                  <a:lnTo>
                    <a:pt x="496950" y="363600"/>
                  </a:lnTo>
                  <a:lnTo>
                    <a:pt x="462022" y="359620"/>
                  </a:lnTo>
                  <a:lnTo>
                    <a:pt x="430593" y="347662"/>
                  </a:lnTo>
                  <a:lnTo>
                    <a:pt x="402689" y="327703"/>
                  </a:lnTo>
                  <a:lnTo>
                    <a:pt x="378333" y="299720"/>
                  </a:lnTo>
                  <a:lnTo>
                    <a:pt x="396494" y="285623"/>
                  </a:lnTo>
                  <a:lnTo>
                    <a:pt x="411948" y="301718"/>
                  </a:lnTo>
                  <a:lnTo>
                    <a:pt x="428974" y="313229"/>
                  </a:lnTo>
                  <a:lnTo>
                    <a:pt x="447571" y="320145"/>
                  </a:lnTo>
                  <a:lnTo>
                    <a:pt x="467741" y="322453"/>
                  </a:lnTo>
                  <a:lnTo>
                    <a:pt x="483743" y="321117"/>
                  </a:lnTo>
                  <a:lnTo>
                    <a:pt x="524891" y="300990"/>
                  </a:lnTo>
                  <a:lnTo>
                    <a:pt x="547268" y="263646"/>
                  </a:lnTo>
                  <a:lnTo>
                    <a:pt x="548767" y="249047"/>
                  </a:lnTo>
                  <a:lnTo>
                    <a:pt x="547645" y="237470"/>
                  </a:lnTo>
                  <a:lnTo>
                    <a:pt x="521138" y="201693"/>
                  </a:lnTo>
                  <a:lnTo>
                    <a:pt x="485901" y="192532"/>
                  </a:lnTo>
                  <a:lnTo>
                    <a:pt x="463682" y="195294"/>
                  </a:lnTo>
                  <a:lnTo>
                    <a:pt x="440642" y="203580"/>
                  </a:lnTo>
                  <a:lnTo>
                    <a:pt x="416768" y="217392"/>
                  </a:lnTo>
                  <a:lnTo>
                    <a:pt x="392049" y="236728"/>
                  </a:lnTo>
                  <a:lnTo>
                    <a:pt x="378333" y="248412"/>
                  </a:lnTo>
                  <a:lnTo>
                    <a:pt x="355947" y="266442"/>
                  </a:lnTo>
                  <a:lnTo>
                    <a:pt x="306556" y="297025"/>
                  </a:lnTo>
                  <a:lnTo>
                    <a:pt x="252311" y="319793"/>
                  </a:lnTo>
                  <a:lnTo>
                    <a:pt x="200927" y="331414"/>
                  </a:lnTo>
                  <a:lnTo>
                    <a:pt x="176784" y="332867"/>
                  </a:lnTo>
                  <a:lnTo>
                    <a:pt x="140521" y="329989"/>
                  </a:lnTo>
                  <a:lnTo>
                    <a:pt x="77378" y="307042"/>
                  </a:lnTo>
                  <a:lnTo>
                    <a:pt x="28396" y="262661"/>
                  </a:lnTo>
                  <a:lnTo>
                    <a:pt x="3147" y="205563"/>
                  </a:lnTo>
                  <a:lnTo>
                    <a:pt x="0" y="172847"/>
                  </a:lnTo>
                  <a:lnTo>
                    <a:pt x="3478" y="137652"/>
                  </a:lnTo>
                  <a:lnTo>
                    <a:pt x="31343" y="76120"/>
                  </a:lnTo>
                  <a:lnTo>
                    <a:pt x="85252" y="27967"/>
                  </a:lnTo>
                  <a:lnTo>
                    <a:pt x="154301" y="3099"/>
                  </a:lnTo>
                  <a:lnTo>
                    <a:pt x="193801" y="0"/>
                  </a:lnTo>
                  <a:close/>
                </a:path>
              </a:pathLst>
            </a:custGeom>
            <a:ln w="3175">
              <a:solidFill>
                <a:srgbClr val="EBE9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94815" y="3432047"/>
              <a:ext cx="3119755" cy="1905"/>
            </a:xfrm>
            <a:custGeom>
              <a:avLst/>
              <a:gdLst/>
              <a:ahLst/>
              <a:cxnLst/>
              <a:rect l="l" t="t" r="r" b="b"/>
              <a:pathLst>
                <a:path w="3119754" h="1904">
                  <a:moveTo>
                    <a:pt x="3119755" y="165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E0DC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47843" y="3429825"/>
              <a:ext cx="3132455" cy="0"/>
            </a:xfrm>
            <a:custGeom>
              <a:avLst/>
              <a:gdLst/>
              <a:ahLst/>
              <a:cxnLst/>
              <a:rect l="l" t="t" r="r" b="b"/>
              <a:pathLst>
                <a:path w="3132454">
                  <a:moveTo>
                    <a:pt x="0" y="0"/>
                  </a:moveTo>
                  <a:lnTo>
                    <a:pt x="716280" y="0"/>
                  </a:lnTo>
                </a:path>
                <a:path w="3132454">
                  <a:moveTo>
                    <a:pt x="769366" y="0"/>
                  </a:moveTo>
                  <a:lnTo>
                    <a:pt x="3131947" y="0"/>
                  </a:lnTo>
                </a:path>
              </a:pathLst>
            </a:custGeom>
            <a:ln w="13843">
              <a:solidFill>
                <a:srgbClr val="E0DC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46888" y="836675"/>
              <a:ext cx="5663565" cy="2118360"/>
            </a:xfrm>
            <a:custGeom>
              <a:avLst/>
              <a:gdLst/>
              <a:ahLst/>
              <a:cxnLst/>
              <a:rect l="l" t="t" r="r" b="b"/>
              <a:pathLst>
                <a:path w="5663565" h="2118360">
                  <a:moveTo>
                    <a:pt x="5663184" y="0"/>
                  </a:moveTo>
                  <a:lnTo>
                    <a:pt x="0" y="0"/>
                  </a:lnTo>
                  <a:lnTo>
                    <a:pt x="0" y="132334"/>
                  </a:lnTo>
                  <a:lnTo>
                    <a:pt x="0" y="2118360"/>
                  </a:lnTo>
                  <a:lnTo>
                    <a:pt x="5663184" y="2118360"/>
                  </a:lnTo>
                  <a:lnTo>
                    <a:pt x="5663184" y="132334"/>
                  </a:lnTo>
                  <a:lnTo>
                    <a:pt x="5663184" y="0"/>
                  </a:lnTo>
                  <a:close/>
                </a:path>
              </a:pathLst>
            </a:custGeom>
            <a:solidFill>
              <a:srgbClr val="000000">
                <a:alpha val="4784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11452" y="979931"/>
              <a:ext cx="2734055" cy="77876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39518" y="1011427"/>
              <a:ext cx="2688463" cy="73304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65732" y="1851659"/>
              <a:ext cx="2804160" cy="60502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94560" y="1883536"/>
              <a:ext cx="2758693" cy="55841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99132" y="2662427"/>
              <a:ext cx="1760220" cy="257556"/>
            </a:xfrm>
            <a:prstGeom prst="rect">
              <a:avLst/>
            </a:prstGeom>
          </p:spPr>
        </p:pic>
      </p:grpSp>
      <p:grpSp>
        <p:nvGrpSpPr>
          <p:cNvPr id="24" name="object 24"/>
          <p:cNvGrpSpPr/>
          <p:nvPr/>
        </p:nvGrpSpPr>
        <p:grpSpPr>
          <a:xfrm>
            <a:off x="5564123" y="915669"/>
            <a:ext cx="2929255" cy="3920490"/>
            <a:chOff x="5564123" y="915669"/>
            <a:chExt cx="2929255" cy="3920490"/>
          </a:xfrm>
        </p:grpSpPr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50991" y="1002791"/>
              <a:ext cx="2755391" cy="3745991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564124" y="915669"/>
              <a:ext cx="2929255" cy="3920490"/>
            </a:xfrm>
            <a:custGeom>
              <a:avLst/>
              <a:gdLst/>
              <a:ahLst/>
              <a:cxnLst/>
              <a:rect l="l" t="t" r="r" b="b"/>
              <a:pathLst>
                <a:path w="2929254" h="3920490">
                  <a:moveTo>
                    <a:pt x="2858389" y="71120"/>
                  </a:moveTo>
                  <a:lnTo>
                    <a:pt x="2840736" y="71120"/>
                  </a:lnTo>
                  <a:lnTo>
                    <a:pt x="2840736" y="88900"/>
                  </a:lnTo>
                  <a:lnTo>
                    <a:pt x="2840736" y="3831590"/>
                  </a:lnTo>
                  <a:lnTo>
                    <a:pt x="88392" y="3831590"/>
                  </a:lnTo>
                  <a:lnTo>
                    <a:pt x="88392" y="88900"/>
                  </a:lnTo>
                  <a:lnTo>
                    <a:pt x="2840736" y="88900"/>
                  </a:lnTo>
                  <a:lnTo>
                    <a:pt x="2840736" y="71120"/>
                  </a:lnTo>
                  <a:lnTo>
                    <a:pt x="70739" y="71120"/>
                  </a:lnTo>
                  <a:lnTo>
                    <a:pt x="70739" y="88900"/>
                  </a:lnTo>
                  <a:lnTo>
                    <a:pt x="70739" y="3831590"/>
                  </a:lnTo>
                  <a:lnTo>
                    <a:pt x="70739" y="3849370"/>
                  </a:lnTo>
                  <a:lnTo>
                    <a:pt x="2858389" y="3849370"/>
                  </a:lnTo>
                  <a:lnTo>
                    <a:pt x="2858389" y="3831590"/>
                  </a:lnTo>
                  <a:lnTo>
                    <a:pt x="2858389" y="88900"/>
                  </a:lnTo>
                  <a:lnTo>
                    <a:pt x="2858389" y="88646"/>
                  </a:lnTo>
                  <a:lnTo>
                    <a:pt x="2858389" y="71120"/>
                  </a:lnTo>
                  <a:close/>
                </a:path>
                <a:path w="2929254" h="3920490">
                  <a:moveTo>
                    <a:pt x="2929128" y="53340"/>
                  </a:moveTo>
                  <a:lnTo>
                    <a:pt x="2876042" y="53352"/>
                  </a:lnTo>
                  <a:lnTo>
                    <a:pt x="2876042" y="3866896"/>
                  </a:lnTo>
                  <a:lnTo>
                    <a:pt x="2929128" y="3866908"/>
                  </a:lnTo>
                  <a:lnTo>
                    <a:pt x="2929128" y="53340"/>
                  </a:lnTo>
                  <a:close/>
                </a:path>
                <a:path w="2929254" h="3920490">
                  <a:moveTo>
                    <a:pt x="2929128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0" y="3867150"/>
                  </a:lnTo>
                  <a:lnTo>
                    <a:pt x="0" y="3920490"/>
                  </a:lnTo>
                  <a:lnTo>
                    <a:pt x="2929128" y="3920490"/>
                  </a:lnTo>
                  <a:lnTo>
                    <a:pt x="2929128" y="3867150"/>
                  </a:lnTo>
                  <a:lnTo>
                    <a:pt x="53086" y="3867150"/>
                  </a:lnTo>
                  <a:lnTo>
                    <a:pt x="53086" y="53340"/>
                  </a:lnTo>
                  <a:lnTo>
                    <a:pt x="2929128" y="53340"/>
                  </a:lnTo>
                  <a:lnTo>
                    <a:pt x="2929128" y="0"/>
                  </a:lnTo>
                  <a:close/>
                </a:path>
              </a:pathLst>
            </a:custGeom>
            <a:solidFill>
              <a:srgbClr val="4A0F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Rounded Rectangle 26"/>
          <p:cNvSpPr/>
          <p:nvPr/>
        </p:nvSpPr>
        <p:spPr>
          <a:xfrm>
            <a:off x="1676400" y="5105400"/>
            <a:ext cx="4648200" cy="1295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Dr. S.M. Baggio</a:t>
            </a:r>
            <a:endParaRPr lang="en-IN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226433" y="1405890"/>
            <a:ext cx="7112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DBA354"/>
                </a:solidFill>
                <a:latin typeface="Wingdings"/>
                <a:cs typeface="Wingdings"/>
              </a:rPr>
              <a:t></a:t>
            </a:r>
            <a:endParaRPr sz="5400">
              <a:latin typeface="Wingdings"/>
              <a:cs typeface="Wingding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71955" y="1933955"/>
            <a:ext cx="6780530" cy="5080"/>
          </a:xfrm>
          <a:custGeom>
            <a:avLst/>
            <a:gdLst/>
            <a:ahLst/>
            <a:cxnLst/>
            <a:rect l="l" t="t" r="r" b="b"/>
            <a:pathLst>
              <a:path w="6780530" h="5080">
                <a:moveTo>
                  <a:pt x="3119755" y="4699"/>
                </a:moveTo>
                <a:lnTo>
                  <a:pt x="0" y="3048"/>
                </a:lnTo>
              </a:path>
              <a:path w="6780530" h="5080">
                <a:moveTo>
                  <a:pt x="6780403" y="1651"/>
                </a:moveTo>
                <a:lnTo>
                  <a:pt x="3660648" y="0"/>
                </a:lnTo>
              </a:path>
            </a:pathLst>
          </a:custGeom>
          <a:ln w="12192">
            <a:solidFill>
              <a:srgbClr val="DBA3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28066" y="860805"/>
            <a:ext cx="13131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252525"/>
                </a:solidFill>
                <a:latin typeface="Arial MT"/>
                <a:cs typeface="Arial MT"/>
              </a:rPr>
              <a:t>perhaps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8066" y="1287525"/>
            <a:ext cx="43618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Frà</a:t>
            </a:r>
            <a:r>
              <a:rPr sz="2800" spc="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Pandolf</a:t>
            </a:r>
            <a:r>
              <a:rPr sz="2800" dirty="0">
                <a:solidFill>
                  <a:srgbClr val="252525"/>
                </a:solidFill>
                <a:latin typeface="Arial MT"/>
                <a:cs typeface="Arial MT"/>
              </a:rPr>
              <a:t> chanced </a:t>
            </a: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to</a:t>
            </a:r>
            <a:r>
              <a:rPr sz="2800" spc="-2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252525"/>
                </a:solidFill>
                <a:latin typeface="Arial MT"/>
                <a:cs typeface="Arial MT"/>
              </a:rPr>
              <a:t>say</a:t>
            </a:r>
            <a:endParaRPr sz="2800">
              <a:latin typeface="Arial MT"/>
              <a:cs typeface="Arial M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-9905" y="1269491"/>
            <a:ext cx="9010650" cy="4691380"/>
            <a:chOff x="-9905" y="1269491"/>
            <a:chExt cx="9010650" cy="469138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1844" y="1269491"/>
              <a:ext cx="2628900" cy="354787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9905" y="2196049"/>
              <a:ext cx="8049436" cy="3764433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115567" y="2359151"/>
            <a:ext cx="1728470" cy="408940"/>
          </a:xfrm>
          <a:prstGeom prst="rect">
            <a:avLst/>
          </a:prstGeom>
          <a:solidFill>
            <a:srgbClr val="FF0000">
              <a:alpha val="38822"/>
            </a:srgbClr>
          </a:solidFill>
        </p:spPr>
        <p:txBody>
          <a:bodyPr vert="horz" wrap="square" lIns="0" tIns="48895" rIns="0" bIns="0" rtlCol="0">
            <a:spAutoFit/>
          </a:bodyPr>
          <a:lstStyle/>
          <a:p>
            <a:pPr marL="67945">
              <a:lnSpc>
                <a:spcPts val="2825"/>
              </a:lnSpc>
              <a:spcBef>
                <a:spcPts val="385"/>
              </a:spcBef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"Her</a:t>
            </a:r>
            <a:r>
              <a:rPr sz="24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mantle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55467" y="2395854"/>
            <a:ext cx="26752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laps/Over</a:t>
            </a:r>
            <a:r>
              <a:rPr sz="24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my</a:t>
            </a:r>
            <a:r>
              <a:rPr sz="24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lady's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7126" y="2582180"/>
            <a:ext cx="4011929" cy="1205865"/>
          </a:xfrm>
          <a:prstGeom prst="rect">
            <a:avLst/>
          </a:prstGeom>
        </p:spPr>
        <p:txBody>
          <a:bodyPr vert="horz" wrap="square" lIns="0" tIns="191770" rIns="0" bIns="0" rtlCol="0">
            <a:spAutoFit/>
          </a:bodyPr>
          <a:lstStyle/>
          <a:p>
            <a:pPr marL="1847850">
              <a:lnSpc>
                <a:spcPct val="100000"/>
              </a:lnSpc>
              <a:spcBef>
                <a:spcPts val="1510"/>
              </a:spcBef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wrist</a:t>
            </a:r>
            <a:r>
              <a:rPr sz="24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too</a:t>
            </a:r>
            <a:r>
              <a:rPr sz="24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much,”</a:t>
            </a:r>
            <a:endParaRPr sz="2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645"/>
              </a:spcBef>
            </a:pPr>
            <a:r>
              <a:rPr sz="2800" dirty="0">
                <a:solidFill>
                  <a:srgbClr val="252525"/>
                </a:solidFill>
                <a:latin typeface="Arial MT"/>
                <a:cs typeface="Arial MT"/>
              </a:rPr>
              <a:t>or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37258" y="4316729"/>
            <a:ext cx="5260975" cy="1111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"Paint</a:t>
            </a:r>
            <a:endParaRPr sz="2400">
              <a:latin typeface="Arial MT"/>
              <a:cs typeface="Arial MT"/>
            </a:endParaRPr>
          </a:p>
          <a:p>
            <a:pPr marL="12065" marR="5080" algn="ctr">
              <a:lnSpc>
                <a:spcPts val="2780"/>
              </a:lnSpc>
              <a:spcBef>
                <a:spcPts val="175"/>
              </a:spcBef>
            </a:pP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Must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 never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hope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 reproduce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the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faint </a:t>
            </a:r>
            <a:r>
              <a:rPr sz="2400" spc="-6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Half-flush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that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dies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along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her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throat"</a:t>
            </a:r>
            <a:endParaRPr sz="2400">
              <a:latin typeface="Arial MT"/>
              <a:cs typeface="Arial M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23088" y="189737"/>
            <a:ext cx="8655685" cy="2384425"/>
            <a:chOff x="323088" y="189737"/>
            <a:chExt cx="8655685" cy="2384425"/>
          </a:xfrm>
        </p:grpSpPr>
        <p:sp>
          <p:nvSpPr>
            <p:cNvPr id="15" name="object 15"/>
            <p:cNvSpPr/>
            <p:nvPr/>
          </p:nvSpPr>
          <p:spPr>
            <a:xfrm>
              <a:off x="323088" y="1341120"/>
              <a:ext cx="2016760" cy="408940"/>
            </a:xfrm>
            <a:custGeom>
              <a:avLst/>
              <a:gdLst/>
              <a:ahLst/>
              <a:cxnLst/>
              <a:rect l="l" t="t" r="r" b="b"/>
              <a:pathLst>
                <a:path w="2016760" h="408939">
                  <a:moveTo>
                    <a:pt x="2016252" y="0"/>
                  </a:moveTo>
                  <a:lnTo>
                    <a:pt x="0" y="0"/>
                  </a:lnTo>
                  <a:lnTo>
                    <a:pt x="0" y="408431"/>
                  </a:lnTo>
                  <a:lnTo>
                    <a:pt x="2016252" y="408431"/>
                  </a:lnTo>
                  <a:lnTo>
                    <a:pt x="2016252" y="0"/>
                  </a:lnTo>
                  <a:close/>
                </a:path>
              </a:pathLst>
            </a:custGeom>
            <a:solidFill>
              <a:srgbClr val="FF0000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68317" y="189737"/>
              <a:ext cx="4910455" cy="1080770"/>
            </a:xfrm>
            <a:custGeom>
              <a:avLst/>
              <a:gdLst/>
              <a:ahLst/>
              <a:cxnLst/>
              <a:rect l="l" t="t" r="r" b="b"/>
              <a:pathLst>
                <a:path w="4910455" h="1080770">
                  <a:moveTo>
                    <a:pt x="4910328" y="0"/>
                  </a:moveTo>
                  <a:lnTo>
                    <a:pt x="0" y="0"/>
                  </a:lnTo>
                  <a:lnTo>
                    <a:pt x="0" y="1080516"/>
                  </a:lnTo>
                  <a:lnTo>
                    <a:pt x="4910328" y="1080516"/>
                  </a:lnTo>
                  <a:lnTo>
                    <a:pt x="4910328" y="0"/>
                  </a:lnTo>
                  <a:close/>
                </a:path>
              </a:pathLst>
            </a:custGeom>
            <a:solidFill>
              <a:srgbClr val="9620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611373" y="1211326"/>
              <a:ext cx="3608070" cy="1352550"/>
            </a:xfrm>
            <a:custGeom>
              <a:avLst/>
              <a:gdLst/>
              <a:ahLst/>
              <a:cxnLst/>
              <a:rect l="l" t="t" r="r" b="b"/>
              <a:pathLst>
                <a:path w="3608070" h="1352550">
                  <a:moveTo>
                    <a:pt x="0" y="1352296"/>
                  </a:moveTo>
                  <a:lnTo>
                    <a:pt x="3607816" y="0"/>
                  </a:lnTo>
                </a:path>
              </a:pathLst>
            </a:custGeom>
            <a:ln w="19812">
              <a:solidFill>
                <a:srgbClr val="550F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068317" y="189737"/>
            <a:ext cx="4910455" cy="1080770"/>
          </a:xfrm>
          <a:prstGeom prst="rect">
            <a:avLst/>
          </a:prstGeom>
          <a:ln w="19811">
            <a:solidFill>
              <a:srgbClr val="550F03"/>
            </a:solidFill>
          </a:ln>
        </p:spPr>
        <p:txBody>
          <a:bodyPr vert="horz" wrap="square" lIns="0" tIns="151765" rIns="0" bIns="0" rtlCol="0">
            <a:spAutoFit/>
          </a:bodyPr>
          <a:lstStyle/>
          <a:p>
            <a:pPr marL="1547495" marR="308610" indent="-1230630">
              <a:lnSpc>
                <a:spcPct val="100000"/>
              </a:lnSpc>
              <a:spcBef>
                <a:spcPts val="1195"/>
              </a:spcBef>
            </a:pPr>
            <a:r>
              <a:rPr sz="2400" b="1" dirty="0">
                <a:solidFill>
                  <a:srgbClr val="FFFFFF"/>
                </a:solidFill>
                <a:latin typeface="Palatino Linotype"/>
                <a:cs typeface="Palatino Linotype"/>
              </a:rPr>
              <a:t>Mantle:</a:t>
            </a:r>
            <a:r>
              <a:rPr sz="2400" b="1" spc="-2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spc="60" dirty="0">
                <a:solidFill>
                  <a:srgbClr val="FFFFFF"/>
                </a:solidFill>
                <a:latin typeface="Cambria"/>
                <a:cs typeface="Cambria"/>
              </a:rPr>
              <a:t>edge </a:t>
            </a:r>
            <a:r>
              <a:rPr sz="2400" spc="50" dirty="0">
                <a:solidFill>
                  <a:srgbClr val="FFFFFF"/>
                </a:solidFill>
                <a:latin typeface="Cambria"/>
                <a:cs typeface="Cambria"/>
              </a:rPr>
              <a:t>of</a:t>
            </a:r>
            <a:r>
              <a:rPr sz="24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50" dirty="0">
                <a:solidFill>
                  <a:srgbClr val="FFFFFF"/>
                </a:solidFill>
                <a:latin typeface="Cambria"/>
                <a:cs typeface="Cambria"/>
              </a:rPr>
              <a:t>cloak.</a:t>
            </a:r>
            <a:r>
              <a:rPr sz="24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50" dirty="0">
                <a:solidFill>
                  <a:srgbClr val="FFFFFF"/>
                </a:solidFill>
                <a:latin typeface="Cambria"/>
                <a:cs typeface="Cambria"/>
              </a:rPr>
              <a:t>i.e.</a:t>
            </a:r>
            <a:r>
              <a:rPr sz="24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55" dirty="0">
                <a:solidFill>
                  <a:srgbClr val="FFFFFF"/>
                </a:solidFill>
                <a:latin typeface="Cambria"/>
                <a:cs typeface="Cambria"/>
              </a:rPr>
              <a:t>show </a:t>
            </a:r>
            <a:r>
              <a:rPr sz="2400" spc="-5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50" dirty="0">
                <a:solidFill>
                  <a:srgbClr val="FFFFFF"/>
                </a:solidFill>
                <a:latin typeface="Cambria"/>
                <a:cs typeface="Cambria"/>
              </a:rPr>
              <a:t>me</a:t>
            </a:r>
            <a:r>
              <a:rPr sz="24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20" dirty="0">
                <a:solidFill>
                  <a:srgbClr val="FFFFFF"/>
                </a:solidFill>
                <a:latin typeface="Cambria"/>
                <a:cs typeface="Cambria"/>
              </a:rPr>
              <a:t>more</a:t>
            </a:r>
            <a:r>
              <a:rPr sz="24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35" dirty="0">
                <a:solidFill>
                  <a:srgbClr val="FFFFFF"/>
                </a:solidFill>
                <a:latin typeface="Cambria"/>
                <a:cs typeface="Cambria"/>
              </a:rPr>
              <a:t>arm</a:t>
            </a:r>
            <a:endParaRPr sz="2400">
              <a:latin typeface="Cambria"/>
              <a:cs typeface="Cambri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018789" y="5393435"/>
            <a:ext cx="5948045" cy="1348105"/>
            <a:chOff x="3018789" y="5393435"/>
            <a:chExt cx="5948045" cy="1348105"/>
          </a:xfrm>
        </p:grpSpPr>
        <p:sp>
          <p:nvSpPr>
            <p:cNvPr id="20" name="object 20"/>
            <p:cNvSpPr/>
            <p:nvPr/>
          </p:nvSpPr>
          <p:spPr>
            <a:xfrm>
              <a:off x="4056125" y="5662420"/>
              <a:ext cx="4910455" cy="1079500"/>
            </a:xfrm>
            <a:custGeom>
              <a:avLst/>
              <a:gdLst/>
              <a:ahLst/>
              <a:cxnLst/>
              <a:rect l="l" t="t" r="r" b="b"/>
              <a:pathLst>
                <a:path w="4910455" h="1079500">
                  <a:moveTo>
                    <a:pt x="4910328" y="0"/>
                  </a:moveTo>
                  <a:lnTo>
                    <a:pt x="0" y="0"/>
                  </a:lnTo>
                  <a:lnTo>
                    <a:pt x="0" y="1078991"/>
                  </a:lnTo>
                  <a:lnTo>
                    <a:pt x="4910328" y="1078991"/>
                  </a:lnTo>
                  <a:lnTo>
                    <a:pt x="4910328" y="0"/>
                  </a:lnTo>
                  <a:close/>
                </a:path>
              </a:pathLst>
            </a:custGeom>
            <a:solidFill>
              <a:srgbClr val="9620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028695" y="5403341"/>
              <a:ext cx="1085850" cy="532130"/>
            </a:xfrm>
            <a:custGeom>
              <a:avLst/>
              <a:gdLst/>
              <a:ahLst/>
              <a:cxnLst/>
              <a:rect l="l" t="t" r="r" b="b"/>
              <a:pathLst>
                <a:path w="1085850" h="532129">
                  <a:moveTo>
                    <a:pt x="0" y="0"/>
                  </a:moveTo>
                  <a:lnTo>
                    <a:pt x="1085723" y="531812"/>
                  </a:lnTo>
                </a:path>
              </a:pathLst>
            </a:custGeom>
            <a:ln w="19812">
              <a:solidFill>
                <a:srgbClr val="550F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056126" y="5662420"/>
            <a:ext cx="4910455" cy="1079500"/>
          </a:xfrm>
          <a:prstGeom prst="rect">
            <a:avLst/>
          </a:prstGeom>
          <a:ln w="19811">
            <a:solidFill>
              <a:srgbClr val="550F03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26060">
              <a:lnSpc>
                <a:spcPts val="2645"/>
              </a:lnSpc>
            </a:pPr>
            <a:r>
              <a:rPr sz="2400" spc="70" dirty="0">
                <a:solidFill>
                  <a:srgbClr val="FFFFFF"/>
                </a:solidFill>
                <a:latin typeface="Cambria"/>
                <a:cs typeface="Cambria"/>
              </a:rPr>
              <a:t>Paid</a:t>
            </a:r>
            <a:r>
              <a:rPr sz="24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her</a:t>
            </a:r>
            <a:r>
              <a:rPr sz="24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25" dirty="0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sz="24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25" dirty="0">
                <a:solidFill>
                  <a:srgbClr val="FFFFFF"/>
                </a:solidFill>
                <a:latin typeface="Cambria"/>
                <a:cs typeface="Cambria"/>
              </a:rPr>
              <a:t>flattering</a:t>
            </a:r>
            <a:r>
              <a:rPr sz="24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50" dirty="0">
                <a:solidFill>
                  <a:srgbClr val="FFFFFF"/>
                </a:solidFill>
                <a:latin typeface="Cambria"/>
                <a:cs typeface="Cambria"/>
              </a:rPr>
              <a:t>compliment.</a:t>
            </a:r>
            <a:endParaRPr sz="2400">
              <a:latin typeface="Cambria"/>
              <a:cs typeface="Cambria"/>
            </a:endParaRPr>
          </a:p>
          <a:p>
            <a:pPr marL="1521460" marR="332740" indent="-1184910">
              <a:lnSpc>
                <a:spcPct val="100000"/>
              </a:lnSpc>
            </a:pPr>
            <a:r>
              <a:rPr sz="2400" spc="245" dirty="0">
                <a:solidFill>
                  <a:srgbClr val="FFFFFF"/>
                </a:solidFill>
                <a:latin typeface="Cambria"/>
                <a:cs typeface="Cambria"/>
              </a:rPr>
              <a:t>“My </a:t>
            </a:r>
            <a:r>
              <a:rPr sz="2400" spc="30" dirty="0">
                <a:solidFill>
                  <a:srgbClr val="FFFFFF"/>
                </a:solidFill>
                <a:latin typeface="Cambria"/>
                <a:cs typeface="Cambria"/>
              </a:rPr>
              <a:t>paint can </a:t>
            </a:r>
            <a:r>
              <a:rPr sz="2400" spc="15" dirty="0">
                <a:solidFill>
                  <a:srgbClr val="FFFFFF"/>
                </a:solidFill>
                <a:latin typeface="Cambria"/>
                <a:cs typeface="Cambria"/>
              </a:rPr>
              <a:t>never </a:t>
            </a:r>
            <a:r>
              <a:rPr sz="2400" spc="25" dirty="0">
                <a:solidFill>
                  <a:srgbClr val="FFFFFF"/>
                </a:solidFill>
                <a:latin typeface="Cambria"/>
                <a:cs typeface="Cambria"/>
              </a:rPr>
              <a:t>reproduce </a:t>
            </a:r>
            <a:r>
              <a:rPr sz="2400" spc="-5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55" dirty="0">
                <a:solidFill>
                  <a:srgbClr val="FFFFFF"/>
                </a:solidFill>
                <a:latin typeface="Cambria"/>
                <a:cs typeface="Cambria"/>
              </a:rPr>
              <a:t>your</a:t>
            </a:r>
            <a:r>
              <a:rPr sz="24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80" dirty="0">
                <a:solidFill>
                  <a:srgbClr val="FFFFFF"/>
                </a:solidFill>
                <a:latin typeface="Cambria"/>
                <a:cs typeface="Cambria"/>
              </a:rPr>
              <a:t>beauty.”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432047" y="5021579"/>
            <a:ext cx="864235" cy="408940"/>
          </a:xfrm>
          <a:custGeom>
            <a:avLst/>
            <a:gdLst/>
            <a:ahLst/>
            <a:cxnLst/>
            <a:rect l="l" t="t" r="r" b="b"/>
            <a:pathLst>
              <a:path w="864235" h="408939">
                <a:moveTo>
                  <a:pt x="864108" y="0"/>
                </a:moveTo>
                <a:lnTo>
                  <a:pt x="0" y="0"/>
                </a:lnTo>
                <a:lnTo>
                  <a:pt x="0" y="408432"/>
                </a:lnTo>
                <a:lnTo>
                  <a:pt x="864108" y="408432"/>
                </a:lnTo>
                <a:lnTo>
                  <a:pt x="864108" y="0"/>
                </a:lnTo>
                <a:close/>
              </a:path>
            </a:pathLst>
          </a:custGeom>
          <a:solidFill>
            <a:srgbClr val="FF0000">
              <a:alpha val="3882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84">
              <a:lnSpc>
                <a:spcPct val="100000"/>
              </a:lnSpc>
              <a:spcBef>
                <a:spcPts val="100"/>
              </a:spcBef>
            </a:pPr>
            <a:r>
              <a:rPr dirty="0"/>
              <a:t></a:t>
            </a:r>
          </a:p>
        </p:txBody>
      </p:sp>
      <p:sp>
        <p:nvSpPr>
          <p:cNvPr id="4" name="object 4"/>
          <p:cNvSpPr/>
          <p:nvPr/>
        </p:nvSpPr>
        <p:spPr>
          <a:xfrm>
            <a:off x="1171955" y="1933955"/>
            <a:ext cx="6780530" cy="5080"/>
          </a:xfrm>
          <a:custGeom>
            <a:avLst/>
            <a:gdLst/>
            <a:ahLst/>
            <a:cxnLst/>
            <a:rect l="l" t="t" r="r" b="b"/>
            <a:pathLst>
              <a:path w="6780530" h="5080">
                <a:moveTo>
                  <a:pt x="3119755" y="4699"/>
                </a:moveTo>
                <a:lnTo>
                  <a:pt x="0" y="3048"/>
                </a:lnTo>
              </a:path>
              <a:path w="6780530" h="5080">
                <a:moveTo>
                  <a:pt x="6780403" y="1651"/>
                </a:moveTo>
                <a:lnTo>
                  <a:pt x="3660648" y="0"/>
                </a:lnTo>
              </a:path>
            </a:pathLst>
          </a:custGeom>
          <a:ln w="12192">
            <a:solidFill>
              <a:srgbClr val="DBA3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78255" y="2274189"/>
            <a:ext cx="6276340" cy="1111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252525"/>
                </a:solidFill>
                <a:latin typeface="Arial MT"/>
                <a:cs typeface="Arial MT"/>
              </a:rPr>
              <a:t>such</a:t>
            </a:r>
            <a:r>
              <a:rPr sz="2400" spc="-3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Arial MT"/>
                <a:cs typeface="Arial MT"/>
              </a:rPr>
              <a:t>stuff</a:t>
            </a:r>
            <a:endParaRPr sz="2400">
              <a:latin typeface="Arial MT"/>
              <a:cs typeface="Arial MT"/>
            </a:endParaRPr>
          </a:p>
          <a:p>
            <a:pPr marL="12700">
              <a:lnSpc>
                <a:spcPts val="2835"/>
              </a:lnSpc>
            </a:pPr>
            <a:r>
              <a:rPr sz="2400" spc="-30" dirty="0">
                <a:solidFill>
                  <a:srgbClr val="252525"/>
                </a:solidFill>
                <a:latin typeface="Arial MT"/>
                <a:cs typeface="Arial MT"/>
              </a:rPr>
              <a:t>Was</a:t>
            </a:r>
            <a:r>
              <a:rPr sz="2400" spc="-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Arial MT"/>
                <a:cs typeface="Arial MT"/>
              </a:rPr>
              <a:t>courtesy,</a:t>
            </a:r>
            <a:r>
              <a:rPr sz="2400" spc="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Arial MT"/>
                <a:cs typeface="Arial MT"/>
              </a:rPr>
              <a:t>she</a:t>
            </a:r>
            <a:r>
              <a:rPr sz="2400" spc="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Arial MT"/>
                <a:cs typeface="Arial MT"/>
              </a:rPr>
              <a:t>thought,</a:t>
            </a:r>
            <a:r>
              <a:rPr sz="2400" spc="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Arial MT"/>
                <a:cs typeface="Arial MT"/>
              </a:rPr>
              <a:t>and</a:t>
            </a:r>
            <a:r>
              <a:rPr sz="2400" spc="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Arial MT"/>
                <a:cs typeface="Arial MT"/>
              </a:rPr>
              <a:t>cause</a:t>
            </a:r>
            <a:r>
              <a:rPr sz="2400" spc="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Arial MT"/>
                <a:cs typeface="Arial MT"/>
              </a:rPr>
              <a:t>enough</a:t>
            </a:r>
            <a:endParaRPr sz="2400">
              <a:latin typeface="Arial MT"/>
              <a:cs typeface="Arial MT"/>
            </a:endParaRPr>
          </a:p>
          <a:p>
            <a:pPr marL="12700">
              <a:lnSpc>
                <a:spcPts val="2835"/>
              </a:lnSpc>
            </a:pPr>
            <a:r>
              <a:rPr sz="2400" dirty="0">
                <a:solidFill>
                  <a:srgbClr val="252525"/>
                </a:solidFill>
                <a:latin typeface="Arial MT"/>
                <a:cs typeface="Arial MT"/>
              </a:rPr>
              <a:t>For</a:t>
            </a:r>
            <a:r>
              <a:rPr sz="2400" spc="-2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Arial MT"/>
                <a:cs typeface="Arial MT"/>
              </a:rPr>
              <a:t>calling</a:t>
            </a:r>
            <a:r>
              <a:rPr sz="2400" spc="2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Arial MT"/>
                <a:cs typeface="Arial MT"/>
              </a:rPr>
              <a:t>up </a:t>
            </a:r>
            <a:r>
              <a:rPr sz="2400" dirty="0">
                <a:solidFill>
                  <a:srgbClr val="252525"/>
                </a:solidFill>
                <a:latin typeface="Arial MT"/>
                <a:cs typeface="Arial MT"/>
              </a:rPr>
              <a:t>that</a:t>
            </a:r>
            <a:r>
              <a:rPr sz="2400" spc="-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Arial MT"/>
                <a:cs typeface="Arial MT"/>
              </a:rPr>
              <a:t>spot</a:t>
            </a:r>
            <a:r>
              <a:rPr sz="2400" spc="-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52525"/>
                </a:solidFill>
                <a:latin typeface="Arial MT"/>
                <a:cs typeface="Arial MT"/>
              </a:rPr>
              <a:t>of</a:t>
            </a:r>
            <a:r>
              <a:rPr sz="2400" spc="-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spc="-50" dirty="0">
                <a:solidFill>
                  <a:srgbClr val="252525"/>
                </a:solidFill>
                <a:latin typeface="Arial MT"/>
                <a:cs typeface="Arial MT"/>
              </a:rPr>
              <a:t>joy.</a:t>
            </a:r>
            <a:endParaRPr sz="2400">
              <a:latin typeface="Arial MT"/>
              <a:cs typeface="Arial M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675635" y="627126"/>
            <a:ext cx="5273040" cy="2033270"/>
            <a:chOff x="2675635" y="627126"/>
            <a:chExt cx="5273040" cy="2033270"/>
          </a:xfrm>
        </p:grpSpPr>
        <p:sp>
          <p:nvSpPr>
            <p:cNvPr id="7" name="object 7"/>
            <p:cNvSpPr/>
            <p:nvPr/>
          </p:nvSpPr>
          <p:spPr>
            <a:xfrm>
              <a:off x="4060697" y="627126"/>
              <a:ext cx="3888104" cy="719455"/>
            </a:xfrm>
            <a:custGeom>
              <a:avLst/>
              <a:gdLst/>
              <a:ahLst/>
              <a:cxnLst/>
              <a:rect l="l" t="t" r="r" b="b"/>
              <a:pathLst>
                <a:path w="3888104" h="719455">
                  <a:moveTo>
                    <a:pt x="3887724" y="0"/>
                  </a:moveTo>
                  <a:lnTo>
                    <a:pt x="0" y="0"/>
                  </a:lnTo>
                  <a:lnTo>
                    <a:pt x="0" y="719327"/>
                  </a:lnTo>
                  <a:lnTo>
                    <a:pt x="3887724" y="719327"/>
                  </a:lnTo>
                  <a:lnTo>
                    <a:pt x="3887724" y="0"/>
                  </a:lnTo>
                  <a:close/>
                </a:path>
              </a:pathLst>
            </a:custGeom>
            <a:solidFill>
              <a:srgbClr val="9620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685541" y="1307211"/>
              <a:ext cx="3078480" cy="1343660"/>
            </a:xfrm>
            <a:custGeom>
              <a:avLst/>
              <a:gdLst/>
              <a:ahLst/>
              <a:cxnLst/>
              <a:rect l="l" t="t" r="r" b="b"/>
              <a:pathLst>
                <a:path w="3078479" h="1343660">
                  <a:moveTo>
                    <a:pt x="0" y="1343152"/>
                  </a:moveTo>
                  <a:lnTo>
                    <a:pt x="3078098" y="0"/>
                  </a:lnTo>
                </a:path>
              </a:pathLst>
            </a:custGeom>
            <a:ln w="19812">
              <a:solidFill>
                <a:srgbClr val="550F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475232" y="2709672"/>
            <a:ext cx="3910329" cy="1242060"/>
            <a:chOff x="1475232" y="2709672"/>
            <a:chExt cx="3910329" cy="1242060"/>
          </a:xfrm>
        </p:grpSpPr>
        <p:sp>
          <p:nvSpPr>
            <p:cNvPr id="10" name="object 10"/>
            <p:cNvSpPr/>
            <p:nvPr/>
          </p:nvSpPr>
          <p:spPr>
            <a:xfrm>
              <a:off x="1475232" y="2709672"/>
              <a:ext cx="1297305" cy="360045"/>
            </a:xfrm>
            <a:custGeom>
              <a:avLst/>
              <a:gdLst/>
              <a:ahLst/>
              <a:cxnLst/>
              <a:rect l="l" t="t" r="r" b="b"/>
              <a:pathLst>
                <a:path w="1297305" h="360044">
                  <a:moveTo>
                    <a:pt x="1296924" y="0"/>
                  </a:moveTo>
                  <a:lnTo>
                    <a:pt x="0" y="0"/>
                  </a:lnTo>
                  <a:lnTo>
                    <a:pt x="0" y="359663"/>
                  </a:lnTo>
                  <a:lnTo>
                    <a:pt x="1296924" y="359663"/>
                  </a:lnTo>
                  <a:lnTo>
                    <a:pt x="1296924" y="0"/>
                  </a:lnTo>
                  <a:close/>
                </a:path>
              </a:pathLst>
            </a:custGeom>
            <a:solidFill>
              <a:srgbClr val="FF0000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772156" y="2709672"/>
              <a:ext cx="1583690" cy="360045"/>
            </a:xfrm>
            <a:custGeom>
              <a:avLst/>
              <a:gdLst/>
              <a:ahLst/>
              <a:cxnLst/>
              <a:rect l="l" t="t" r="r" b="b"/>
              <a:pathLst>
                <a:path w="1583689" h="360044">
                  <a:moveTo>
                    <a:pt x="1583436" y="0"/>
                  </a:moveTo>
                  <a:lnTo>
                    <a:pt x="0" y="0"/>
                  </a:lnTo>
                  <a:lnTo>
                    <a:pt x="0" y="359663"/>
                  </a:lnTo>
                  <a:lnTo>
                    <a:pt x="1583436" y="359663"/>
                  </a:lnTo>
                  <a:lnTo>
                    <a:pt x="1583436" y="0"/>
                  </a:lnTo>
                  <a:close/>
                </a:path>
              </a:pathLst>
            </a:custGeom>
            <a:solidFill>
              <a:srgbClr val="FF0000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94507" y="2983738"/>
              <a:ext cx="2080895" cy="958215"/>
            </a:xfrm>
            <a:custGeom>
              <a:avLst/>
              <a:gdLst/>
              <a:ahLst/>
              <a:cxnLst/>
              <a:rect l="l" t="t" r="r" b="b"/>
              <a:pathLst>
                <a:path w="2080895" h="958214">
                  <a:moveTo>
                    <a:pt x="0" y="0"/>
                  </a:moveTo>
                  <a:lnTo>
                    <a:pt x="2080767" y="957834"/>
                  </a:lnTo>
                </a:path>
              </a:pathLst>
            </a:custGeom>
            <a:ln w="19812">
              <a:solidFill>
                <a:srgbClr val="550F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060697" y="627126"/>
            <a:ext cx="3888104" cy="719455"/>
          </a:xfrm>
          <a:prstGeom prst="rect">
            <a:avLst/>
          </a:prstGeom>
          <a:ln w="19811">
            <a:solidFill>
              <a:srgbClr val="550F03"/>
            </a:solidFill>
          </a:ln>
        </p:spPr>
        <p:txBody>
          <a:bodyPr vert="horz" wrap="square" lIns="0" tIns="154940" rIns="0" bIns="0" rtlCol="0">
            <a:spAutoFit/>
          </a:bodyPr>
          <a:lstStyle/>
          <a:p>
            <a:pPr marL="282575">
              <a:lnSpc>
                <a:spcPct val="100000"/>
              </a:lnSpc>
              <a:spcBef>
                <a:spcPts val="1220"/>
              </a:spcBef>
            </a:pPr>
            <a:r>
              <a:rPr sz="2400" spc="50" dirty="0">
                <a:solidFill>
                  <a:srgbClr val="FFFFFF"/>
                </a:solidFill>
                <a:latin typeface="Cambria"/>
                <a:cs typeface="Cambria"/>
              </a:rPr>
              <a:t>Courtesy:</a:t>
            </a:r>
            <a:r>
              <a:rPr sz="24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80" dirty="0">
                <a:solidFill>
                  <a:srgbClr val="FFFFFF"/>
                </a:solidFill>
                <a:latin typeface="Cambria"/>
                <a:cs typeface="Cambria"/>
              </a:rPr>
              <a:t>good</a:t>
            </a:r>
            <a:r>
              <a:rPr sz="24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25" dirty="0">
                <a:solidFill>
                  <a:srgbClr val="FFFFFF"/>
                </a:solidFill>
                <a:latin typeface="Cambria"/>
                <a:cs typeface="Cambria"/>
              </a:rPr>
              <a:t>manners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72761" y="4005834"/>
            <a:ext cx="3888104" cy="864235"/>
          </a:xfrm>
          <a:prstGeom prst="rect">
            <a:avLst/>
          </a:prstGeom>
          <a:solidFill>
            <a:srgbClr val="962009"/>
          </a:solidFill>
          <a:ln w="19811">
            <a:solidFill>
              <a:srgbClr val="550F03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934085" marR="473075" indent="-455930">
              <a:lnSpc>
                <a:spcPct val="100000"/>
              </a:lnSpc>
              <a:spcBef>
                <a:spcPts val="355"/>
              </a:spcBef>
            </a:pPr>
            <a:r>
              <a:rPr sz="2400" spc="65" dirty="0">
                <a:solidFill>
                  <a:srgbClr val="FFFFFF"/>
                </a:solidFill>
                <a:latin typeface="Cambria"/>
                <a:cs typeface="Cambria"/>
              </a:rPr>
              <a:t>What </a:t>
            </a:r>
            <a:r>
              <a:rPr sz="2400" spc="85" dirty="0">
                <a:solidFill>
                  <a:srgbClr val="FFFFFF"/>
                </a:solidFill>
                <a:latin typeface="Cambria"/>
                <a:cs typeface="Cambria"/>
              </a:rPr>
              <a:t>do </a:t>
            </a:r>
            <a:r>
              <a:rPr sz="2400" spc="60" dirty="0">
                <a:solidFill>
                  <a:srgbClr val="FFFFFF"/>
                </a:solidFill>
                <a:latin typeface="Cambria"/>
                <a:cs typeface="Cambria"/>
              </a:rPr>
              <a:t>we </a:t>
            </a:r>
            <a:r>
              <a:rPr sz="2400" spc="35" dirty="0">
                <a:solidFill>
                  <a:srgbClr val="FFFFFF"/>
                </a:solidFill>
                <a:latin typeface="Cambria"/>
                <a:cs typeface="Cambria"/>
              </a:rPr>
              <a:t>think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the </a:t>
            </a:r>
            <a:r>
              <a:rPr sz="2400" spc="-5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110" dirty="0">
                <a:solidFill>
                  <a:srgbClr val="FFFFFF"/>
                </a:solidFill>
                <a:latin typeface="Cambria"/>
                <a:cs typeface="Cambria"/>
              </a:rPr>
              <a:t>Duke</a:t>
            </a:r>
            <a:r>
              <a:rPr sz="24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50" dirty="0">
                <a:solidFill>
                  <a:srgbClr val="FFFFFF"/>
                </a:solidFill>
                <a:latin typeface="Cambria"/>
                <a:cs typeface="Cambria"/>
              </a:rPr>
              <a:t>thought?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226433" y="1405890"/>
            <a:ext cx="7112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DBA354"/>
                </a:solidFill>
                <a:latin typeface="Wingdings"/>
                <a:cs typeface="Wingdings"/>
              </a:rPr>
              <a:t></a:t>
            </a:r>
            <a:endParaRPr sz="5400">
              <a:latin typeface="Wingdings"/>
              <a:cs typeface="Wingding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71955" y="1937004"/>
            <a:ext cx="3119755" cy="1905"/>
          </a:xfrm>
          <a:custGeom>
            <a:avLst/>
            <a:gdLst/>
            <a:ahLst/>
            <a:cxnLst/>
            <a:rect l="l" t="t" r="r" b="b"/>
            <a:pathLst>
              <a:path w="3119754" h="1905">
                <a:moveTo>
                  <a:pt x="3119755" y="1650"/>
                </a:moveTo>
                <a:lnTo>
                  <a:pt x="0" y="0"/>
                </a:lnTo>
              </a:path>
            </a:pathLst>
          </a:custGeom>
          <a:ln w="12192">
            <a:solidFill>
              <a:srgbClr val="DBA3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32603" y="1933955"/>
            <a:ext cx="3119755" cy="1905"/>
          </a:xfrm>
          <a:custGeom>
            <a:avLst/>
            <a:gdLst/>
            <a:ahLst/>
            <a:cxnLst/>
            <a:rect l="l" t="t" r="r" b="b"/>
            <a:pathLst>
              <a:path w="3119754" h="1905">
                <a:moveTo>
                  <a:pt x="3119754" y="1651"/>
                </a:moveTo>
                <a:lnTo>
                  <a:pt x="0" y="0"/>
                </a:lnTo>
              </a:path>
            </a:pathLst>
          </a:custGeom>
          <a:ln w="12192">
            <a:solidFill>
              <a:srgbClr val="DBA3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78255" y="2272664"/>
            <a:ext cx="7523480" cy="17202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She</a:t>
            </a:r>
            <a:r>
              <a:rPr sz="2800" spc="-3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had</a:t>
            </a:r>
            <a:endParaRPr sz="2800">
              <a:latin typeface="Arial MT"/>
              <a:cs typeface="Arial MT"/>
            </a:endParaRPr>
          </a:p>
          <a:p>
            <a:pPr marL="12700" marR="422275">
              <a:lnSpc>
                <a:spcPct val="100000"/>
              </a:lnSpc>
            </a:pP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A</a:t>
            </a:r>
            <a:r>
              <a:rPr sz="2800" spc="-17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252525"/>
                </a:solidFill>
                <a:latin typeface="Arial MT"/>
                <a:cs typeface="Arial MT"/>
              </a:rPr>
              <a:t>heart how shall</a:t>
            </a:r>
            <a:r>
              <a:rPr sz="2800" spc="-2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252525"/>
                </a:solidFill>
                <a:latin typeface="Arial MT"/>
                <a:cs typeface="Arial MT"/>
              </a:rPr>
              <a:t>I</a:t>
            </a: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252525"/>
                </a:solidFill>
                <a:latin typeface="Arial MT"/>
                <a:cs typeface="Arial MT"/>
              </a:rPr>
              <a:t>say?</a:t>
            </a:r>
            <a:r>
              <a:rPr sz="2800" spc="-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too </a:t>
            </a:r>
            <a:r>
              <a:rPr sz="2800" dirty="0">
                <a:solidFill>
                  <a:srgbClr val="252525"/>
                </a:solidFill>
                <a:latin typeface="Arial MT"/>
                <a:cs typeface="Arial MT"/>
              </a:rPr>
              <a:t>soon</a:t>
            </a:r>
            <a:r>
              <a:rPr sz="2800" spc="-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made</a:t>
            </a:r>
            <a:r>
              <a:rPr sz="2800" spc="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252525"/>
                </a:solidFill>
                <a:latin typeface="Arial MT"/>
                <a:cs typeface="Arial MT"/>
              </a:rPr>
              <a:t>glad, </a:t>
            </a:r>
            <a:r>
              <a:rPr sz="2800" spc="-76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spc="-110" dirty="0">
                <a:solidFill>
                  <a:srgbClr val="252525"/>
                </a:solidFill>
                <a:latin typeface="Arial MT"/>
                <a:cs typeface="Arial MT"/>
              </a:rPr>
              <a:t>Too</a:t>
            </a:r>
            <a:r>
              <a:rPr sz="2800" spc="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easily</a:t>
            </a:r>
            <a:r>
              <a:rPr sz="280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impressed;</a:t>
            </a:r>
            <a:r>
              <a:rPr sz="2800" spc="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she</a:t>
            </a:r>
            <a:r>
              <a:rPr sz="280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liked</a:t>
            </a:r>
            <a:r>
              <a:rPr sz="2800" spc="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whate'er</a:t>
            </a:r>
            <a:endParaRPr sz="2800">
              <a:latin typeface="Arial MT"/>
              <a:cs typeface="Arial MT"/>
            </a:endParaRPr>
          </a:p>
          <a:p>
            <a:pPr marL="12700">
              <a:lnSpc>
                <a:spcPts val="3265"/>
              </a:lnSpc>
            </a:pP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She</a:t>
            </a:r>
            <a:r>
              <a:rPr sz="280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looked</a:t>
            </a:r>
            <a:r>
              <a:rPr sz="2800" spc="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252525"/>
                </a:solidFill>
                <a:latin typeface="Arial MT"/>
                <a:cs typeface="Arial MT"/>
              </a:rPr>
              <a:t>on,</a:t>
            </a: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 and</a:t>
            </a:r>
            <a:r>
              <a:rPr sz="2800" spc="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252525"/>
                </a:solidFill>
                <a:latin typeface="Arial MT"/>
                <a:cs typeface="Arial MT"/>
              </a:rPr>
              <a:t>her</a:t>
            </a: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 looks</a:t>
            </a:r>
            <a:r>
              <a:rPr sz="280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went </a:t>
            </a:r>
            <a:r>
              <a:rPr sz="2800" dirty="0">
                <a:solidFill>
                  <a:srgbClr val="252525"/>
                </a:solidFill>
                <a:latin typeface="Arial MT"/>
                <a:cs typeface="Arial MT"/>
              </a:rPr>
              <a:t>everywhere.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283964" y="2767583"/>
            <a:ext cx="935990" cy="797560"/>
          </a:xfrm>
          <a:custGeom>
            <a:avLst/>
            <a:gdLst/>
            <a:ahLst/>
            <a:cxnLst/>
            <a:rect l="l" t="t" r="r" b="b"/>
            <a:pathLst>
              <a:path w="935989" h="797560">
                <a:moveTo>
                  <a:pt x="935736" y="0"/>
                </a:moveTo>
                <a:lnTo>
                  <a:pt x="216408" y="0"/>
                </a:lnTo>
                <a:lnTo>
                  <a:pt x="216408" y="388620"/>
                </a:lnTo>
                <a:lnTo>
                  <a:pt x="0" y="388620"/>
                </a:lnTo>
                <a:lnTo>
                  <a:pt x="0" y="797052"/>
                </a:lnTo>
                <a:lnTo>
                  <a:pt x="719328" y="797052"/>
                </a:lnTo>
                <a:lnTo>
                  <a:pt x="719328" y="408432"/>
                </a:lnTo>
                <a:lnTo>
                  <a:pt x="935736" y="408432"/>
                </a:lnTo>
                <a:lnTo>
                  <a:pt x="935736" y="0"/>
                </a:lnTo>
                <a:close/>
              </a:path>
            </a:pathLst>
          </a:custGeom>
          <a:solidFill>
            <a:srgbClr val="FF0000">
              <a:alpha val="3882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47665" y="1613661"/>
            <a:ext cx="1222375" cy="1064895"/>
          </a:xfrm>
          <a:custGeom>
            <a:avLst/>
            <a:gdLst/>
            <a:ahLst/>
            <a:cxnLst/>
            <a:rect l="l" t="t" r="r" b="b"/>
            <a:pathLst>
              <a:path w="1222375" h="1064895">
                <a:moveTo>
                  <a:pt x="0" y="1064895"/>
                </a:moveTo>
                <a:lnTo>
                  <a:pt x="1221867" y="0"/>
                </a:lnTo>
              </a:path>
            </a:pathLst>
          </a:custGeom>
          <a:ln w="19812">
            <a:solidFill>
              <a:srgbClr val="550F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723900" y="3224783"/>
            <a:ext cx="1831975" cy="1049655"/>
            <a:chOff x="723900" y="3224783"/>
            <a:chExt cx="1831975" cy="1049655"/>
          </a:xfrm>
        </p:grpSpPr>
        <p:sp>
          <p:nvSpPr>
            <p:cNvPr id="10" name="object 10"/>
            <p:cNvSpPr/>
            <p:nvPr/>
          </p:nvSpPr>
          <p:spPr>
            <a:xfrm>
              <a:off x="723900" y="3224783"/>
              <a:ext cx="1831975" cy="817244"/>
            </a:xfrm>
            <a:custGeom>
              <a:avLst/>
              <a:gdLst/>
              <a:ahLst/>
              <a:cxnLst/>
              <a:rect l="l" t="t" r="r" b="b"/>
              <a:pathLst>
                <a:path w="1831975" h="817245">
                  <a:moveTo>
                    <a:pt x="1831848" y="356616"/>
                  </a:moveTo>
                  <a:lnTo>
                    <a:pt x="751332" y="356616"/>
                  </a:lnTo>
                  <a:lnTo>
                    <a:pt x="751332" y="0"/>
                  </a:lnTo>
                  <a:lnTo>
                    <a:pt x="32004" y="0"/>
                  </a:lnTo>
                  <a:lnTo>
                    <a:pt x="32004" y="408432"/>
                  </a:lnTo>
                  <a:lnTo>
                    <a:pt x="0" y="408432"/>
                  </a:lnTo>
                  <a:lnTo>
                    <a:pt x="0" y="816864"/>
                  </a:lnTo>
                  <a:lnTo>
                    <a:pt x="720839" y="816864"/>
                  </a:lnTo>
                  <a:lnTo>
                    <a:pt x="720839" y="408432"/>
                  </a:lnTo>
                  <a:lnTo>
                    <a:pt x="751332" y="408432"/>
                  </a:lnTo>
                  <a:lnTo>
                    <a:pt x="751332" y="765048"/>
                  </a:lnTo>
                  <a:lnTo>
                    <a:pt x="1831848" y="765048"/>
                  </a:lnTo>
                  <a:lnTo>
                    <a:pt x="1831848" y="356616"/>
                  </a:lnTo>
                  <a:close/>
                </a:path>
              </a:pathLst>
            </a:custGeom>
            <a:solidFill>
              <a:srgbClr val="FF0000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51089" y="3516502"/>
              <a:ext cx="558800" cy="748030"/>
            </a:xfrm>
            <a:custGeom>
              <a:avLst/>
              <a:gdLst/>
              <a:ahLst/>
              <a:cxnLst/>
              <a:rect l="l" t="t" r="r" b="b"/>
              <a:pathLst>
                <a:path w="558800" h="748029">
                  <a:moveTo>
                    <a:pt x="558660" y="0"/>
                  </a:moveTo>
                  <a:lnTo>
                    <a:pt x="0" y="747776"/>
                  </a:lnTo>
                </a:path>
              </a:pathLst>
            </a:custGeom>
            <a:ln w="19812">
              <a:solidFill>
                <a:srgbClr val="550F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4530852" y="3633215"/>
            <a:ext cx="905510" cy="2237740"/>
            <a:chOff x="4530852" y="3633215"/>
            <a:chExt cx="905510" cy="2237740"/>
          </a:xfrm>
        </p:grpSpPr>
        <p:sp>
          <p:nvSpPr>
            <p:cNvPr id="13" name="object 13"/>
            <p:cNvSpPr/>
            <p:nvPr/>
          </p:nvSpPr>
          <p:spPr>
            <a:xfrm>
              <a:off x="4530852" y="3633215"/>
              <a:ext cx="905510" cy="408940"/>
            </a:xfrm>
            <a:custGeom>
              <a:avLst/>
              <a:gdLst/>
              <a:ahLst/>
              <a:cxnLst/>
              <a:rect l="l" t="t" r="r" b="b"/>
              <a:pathLst>
                <a:path w="905510" h="408939">
                  <a:moveTo>
                    <a:pt x="905255" y="0"/>
                  </a:moveTo>
                  <a:lnTo>
                    <a:pt x="0" y="0"/>
                  </a:lnTo>
                  <a:lnTo>
                    <a:pt x="0" y="408431"/>
                  </a:lnTo>
                  <a:lnTo>
                    <a:pt x="905255" y="408431"/>
                  </a:lnTo>
                  <a:lnTo>
                    <a:pt x="905255" y="0"/>
                  </a:lnTo>
                  <a:close/>
                </a:path>
              </a:pathLst>
            </a:custGeom>
            <a:solidFill>
              <a:srgbClr val="FF0000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642993" y="3878071"/>
              <a:ext cx="275590" cy="1983105"/>
            </a:xfrm>
            <a:custGeom>
              <a:avLst/>
              <a:gdLst/>
              <a:ahLst/>
              <a:cxnLst/>
              <a:rect l="l" t="t" r="r" b="b"/>
              <a:pathLst>
                <a:path w="275589" h="1983104">
                  <a:moveTo>
                    <a:pt x="275336" y="0"/>
                  </a:moveTo>
                  <a:lnTo>
                    <a:pt x="0" y="1982647"/>
                  </a:lnTo>
                </a:path>
              </a:pathLst>
            </a:custGeom>
            <a:ln w="19812">
              <a:solidFill>
                <a:srgbClr val="550F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186934" y="694181"/>
            <a:ext cx="3888104" cy="864235"/>
          </a:xfrm>
          <a:prstGeom prst="rect">
            <a:avLst/>
          </a:prstGeom>
          <a:solidFill>
            <a:srgbClr val="962009"/>
          </a:solidFill>
          <a:ln w="19811">
            <a:solidFill>
              <a:srgbClr val="550F03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1472565" marR="200660" indent="-1265555">
              <a:lnSpc>
                <a:spcPct val="100000"/>
              </a:lnSpc>
              <a:spcBef>
                <a:spcPts val="345"/>
              </a:spcBef>
            </a:pPr>
            <a:r>
              <a:rPr sz="2400" spc="80" dirty="0">
                <a:solidFill>
                  <a:srgbClr val="FFFFFF"/>
                </a:solidFill>
                <a:latin typeface="Cambria"/>
                <a:cs typeface="Cambria"/>
              </a:rPr>
              <a:t>Note</a:t>
            </a:r>
            <a:r>
              <a:rPr sz="24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sz="2400" spc="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10" dirty="0">
                <a:solidFill>
                  <a:srgbClr val="FFFFFF"/>
                </a:solidFill>
                <a:latin typeface="Cambria"/>
                <a:cs typeface="Cambria"/>
              </a:rPr>
              <a:t>repetition</a:t>
            </a:r>
            <a:r>
              <a:rPr sz="24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40" dirty="0">
                <a:solidFill>
                  <a:srgbClr val="FFFFFF"/>
                </a:solidFill>
                <a:latin typeface="Cambria"/>
                <a:cs typeface="Cambria"/>
              </a:rPr>
              <a:t>in</a:t>
            </a:r>
            <a:r>
              <a:rPr sz="24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Cambria"/>
                <a:cs typeface="Cambria"/>
              </a:rPr>
              <a:t>this </a:t>
            </a:r>
            <a:r>
              <a:rPr sz="2400" spc="-509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Cambria"/>
                <a:cs typeface="Cambria"/>
              </a:rPr>
              <a:t>section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16813" y="4341114"/>
            <a:ext cx="4041775" cy="1033780"/>
          </a:xfrm>
          <a:prstGeom prst="rect">
            <a:avLst/>
          </a:prstGeom>
          <a:solidFill>
            <a:srgbClr val="962009"/>
          </a:solidFill>
          <a:ln w="19811">
            <a:solidFill>
              <a:srgbClr val="550F03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455"/>
              </a:lnSpc>
            </a:pPr>
            <a:r>
              <a:rPr sz="2400" spc="70" dirty="0">
                <a:solidFill>
                  <a:srgbClr val="FFFFFF"/>
                </a:solidFill>
                <a:latin typeface="Cambria"/>
                <a:cs typeface="Cambria"/>
              </a:rPr>
              <a:t>Anaphoric</a:t>
            </a:r>
            <a:r>
              <a:rPr sz="24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Cambria"/>
                <a:cs typeface="Cambria"/>
              </a:rPr>
              <a:t>repetition-</a:t>
            </a:r>
            <a:endParaRPr sz="2400">
              <a:latin typeface="Cambria"/>
              <a:cs typeface="Cambria"/>
            </a:endParaRPr>
          </a:p>
          <a:p>
            <a:pPr marL="497840" marR="493395" algn="ctr">
              <a:lnSpc>
                <a:spcPct val="100000"/>
              </a:lnSpc>
            </a:pPr>
            <a:r>
              <a:rPr sz="2400" spc="25" dirty="0">
                <a:solidFill>
                  <a:srgbClr val="FFFFFF"/>
                </a:solidFill>
                <a:latin typeface="Cambria"/>
                <a:cs typeface="Cambria"/>
              </a:rPr>
              <a:t>repeating</a:t>
            </a:r>
            <a:r>
              <a:rPr sz="24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50" dirty="0">
                <a:solidFill>
                  <a:srgbClr val="FFFFFF"/>
                </a:solidFill>
                <a:latin typeface="Cambria"/>
                <a:cs typeface="Cambria"/>
              </a:rPr>
              <a:t>words</a:t>
            </a:r>
            <a:r>
              <a:rPr sz="24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mbria"/>
                <a:cs typeface="Cambria"/>
              </a:rPr>
              <a:t>at</a:t>
            </a:r>
            <a:r>
              <a:rPr sz="24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the </a:t>
            </a:r>
            <a:r>
              <a:rPr sz="2400" spc="-5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50" dirty="0">
                <a:solidFill>
                  <a:srgbClr val="FFFFFF"/>
                </a:solidFill>
                <a:latin typeface="Cambria"/>
                <a:cs typeface="Cambria"/>
              </a:rPr>
              <a:t>beginning</a:t>
            </a:r>
            <a:r>
              <a:rPr sz="2400" spc="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50" dirty="0">
                <a:solidFill>
                  <a:srgbClr val="FFFFFF"/>
                </a:solidFill>
                <a:latin typeface="Cambria"/>
                <a:cs typeface="Cambria"/>
              </a:rPr>
              <a:t>of</a:t>
            </a:r>
            <a:r>
              <a:rPr sz="24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20" dirty="0">
                <a:solidFill>
                  <a:srgbClr val="FFFFFF"/>
                </a:solidFill>
                <a:latin typeface="Cambria"/>
                <a:cs typeface="Cambria"/>
              </a:rPr>
              <a:t>clauses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55904" y="2366772"/>
            <a:ext cx="719455" cy="408940"/>
          </a:xfrm>
          <a:custGeom>
            <a:avLst/>
            <a:gdLst/>
            <a:ahLst/>
            <a:cxnLst/>
            <a:rect l="l" t="t" r="r" b="b"/>
            <a:pathLst>
              <a:path w="719455" h="408939">
                <a:moveTo>
                  <a:pt x="719327" y="0"/>
                </a:moveTo>
                <a:lnTo>
                  <a:pt x="0" y="0"/>
                </a:lnTo>
                <a:lnTo>
                  <a:pt x="0" y="408431"/>
                </a:lnTo>
                <a:lnTo>
                  <a:pt x="719327" y="408431"/>
                </a:lnTo>
                <a:lnTo>
                  <a:pt x="719327" y="0"/>
                </a:lnTo>
                <a:close/>
              </a:path>
            </a:pathLst>
          </a:custGeom>
          <a:solidFill>
            <a:srgbClr val="FF0000">
              <a:alpha val="3882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8859" y="4040123"/>
            <a:ext cx="2811780" cy="2427732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1116330" y="5877305"/>
            <a:ext cx="6408420" cy="721360"/>
          </a:xfrm>
          <a:prstGeom prst="rect">
            <a:avLst/>
          </a:prstGeom>
          <a:solidFill>
            <a:srgbClr val="962009"/>
          </a:solidFill>
          <a:ln w="19811">
            <a:solidFill>
              <a:srgbClr val="550F03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75"/>
              </a:lnSpc>
            </a:pPr>
            <a:r>
              <a:rPr sz="2400" spc="35" dirty="0">
                <a:solidFill>
                  <a:srgbClr val="FFFFFF"/>
                </a:solidFill>
                <a:latin typeface="Cambria"/>
                <a:cs typeface="Cambria"/>
              </a:rPr>
              <a:t>Polyptotonic</a:t>
            </a:r>
            <a:r>
              <a:rPr sz="2400" spc="1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15" dirty="0">
                <a:solidFill>
                  <a:srgbClr val="FFFFFF"/>
                </a:solidFill>
                <a:latin typeface="Cambria"/>
                <a:cs typeface="Cambria"/>
              </a:rPr>
              <a:t>repetition-repeating</a:t>
            </a:r>
            <a:r>
              <a:rPr sz="2400" spc="114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50" dirty="0">
                <a:solidFill>
                  <a:srgbClr val="FFFFFF"/>
                </a:solidFill>
                <a:latin typeface="Cambria"/>
                <a:cs typeface="Cambria"/>
              </a:rPr>
              <a:t>words</a:t>
            </a:r>
            <a:r>
              <a:rPr sz="24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45" dirty="0">
                <a:solidFill>
                  <a:srgbClr val="FFFFFF"/>
                </a:solidFill>
                <a:latin typeface="Cambria"/>
                <a:cs typeface="Cambria"/>
              </a:rPr>
              <a:t>from</a:t>
            </a:r>
            <a:endParaRPr sz="24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sz="24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25" dirty="0">
                <a:solidFill>
                  <a:srgbClr val="FFFFFF"/>
                </a:solidFill>
                <a:latin typeface="Cambria"/>
                <a:cs typeface="Cambria"/>
              </a:rPr>
              <a:t>same</a:t>
            </a:r>
            <a:r>
              <a:rPr sz="24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mbria"/>
                <a:cs typeface="Cambria"/>
              </a:rPr>
              <a:t>root</a:t>
            </a:r>
            <a:r>
              <a:rPr sz="24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50" dirty="0">
                <a:solidFill>
                  <a:srgbClr val="FFFFFF"/>
                </a:solidFill>
                <a:latin typeface="Cambria"/>
                <a:cs typeface="Cambria"/>
              </a:rPr>
              <a:t>with</a:t>
            </a:r>
            <a:r>
              <a:rPr sz="24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40" dirty="0">
                <a:solidFill>
                  <a:srgbClr val="FFFFFF"/>
                </a:solidFill>
                <a:latin typeface="Cambria"/>
                <a:cs typeface="Cambria"/>
              </a:rPr>
              <a:t>slight</a:t>
            </a:r>
            <a:r>
              <a:rPr sz="24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25" dirty="0">
                <a:solidFill>
                  <a:srgbClr val="FFFFFF"/>
                </a:solidFill>
                <a:latin typeface="Cambria"/>
                <a:cs typeface="Cambria"/>
              </a:rPr>
              <a:t>variations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96240" y="481583"/>
            <a:ext cx="3599815" cy="128778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189865" rIns="0" bIns="0" rtlCol="0">
            <a:spAutoFit/>
          </a:bodyPr>
          <a:lstStyle/>
          <a:p>
            <a:pPr marL="477520" marR="432434" indent="-43180">
              <a:lnSpc>
                <a:spcPct val="100000"/>
              </a:lnSpc>
              <a:spcBef>
                <a:spcPts val="1495"/>
              </a:spcBef>
            </a:pPr>
            <a:r>
              <a:rPr sz="2800" spc="70" dirty="0">
                <a:solidFill>
                  <a:srgbClr val="FFFFFF"/>
                </a:solidFill>
                <a:latin typeface="Cambria"/>
                <a:cs typeface="Cambria"/>
              </a:rPr>
              <a:t>What</a:t>
            </a:r>
            <a:r>
              <a:rPr sz="28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Cambria"/>
                <a:cs typeface="Cambria"/>
              </a:rPr>
              <a:t>is</a:t>
            </a:r>
            <a:r>
              <a:rPr sz="28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sz="28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125" dirty="0">
                <a:solidFill>
                  <a:srgbClr val="FFFFFF"/>
                </a:solidFill>
                <a:latin typeface="Cambria"/>
                <a:cs typeface="Cambria"/>
              </a:rPr>
              <a:t>Duke </a:t>
            </a:r>
            <a:r>
              <a:rPr sz="2800" spc="-6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65" dirty="0">
                <a:solidFill>
                  <a:srgbClr val="FFFFFF"/>
                </a:solidFill>
                <a:latin typeface="Cambria"/>
                <a:cs typeface="Cambria"/>
              </a:rPr>
              <a:t>suggesting</a:t>
            </a:r>
            <a:r>
              <a:rPr sz="28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here?</a:t>
            </a:r>
            <a:endParaRPr sz="2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226433" y="1405890"/>
            <a:ext cx="7112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DBA354"/>
                </a:solidFill>
                <a:latin typeface="Wingdings"/>
                <a:cs typeface="Wingdings"/>
              </a:rPr>
              <a:t></a:t>
            </a:r>
            <a:endParaRPr sz="5400">
              <a:latin typeface="Wingdings"/>
              <a:cs typeface="Wingding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71955" y="1933955"/>
            <a:ext cx="6780530" cy="5080"/>
          </a:xfrm>
          <a:custGeom>
            <a:avLst/>
            <a:gdLst/>
            <a:ahLst/>
            <a:cxnLst/>
            <a:rect l="l" t="t" r="r" b="b"/>
            <a:pathLst>
              <a:path w="6780530" h="5080">
                <a:moveTo>
                  <a:pt x="3119755" y="4699"/>
                </a:moveTo>
                <a:lnTo>
                  <a:pt x="0" y="3048"/>
                </a:lnTo>
              </a:path>
              <a:path w="6780530" h="5080">
                <a:moveTo>
                  <a:pt x="6780403" y="1651"/>
                </a:moveTo>
                <a:lnTo>
                  <a:pt x="3660648" y="0"/>
                </a:lnTo>
              </a:path>
            </a:pathLst>
          </a:custGeom>
          <a:ln w="12192">
            <a:solidFill>
              <a:srgbClr val="DBA3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78255" y="753871"/>
            <a:ext cx="2303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5" dirty="0">
                <a:solidFill>
                  <a:srgbClr val="252525"/>
                </a:solidFill>
                <a:latin typeface="Arial MT"/>
                <a:cs typeface="Arial MT"/>
              </a:rPr>
              <a:t>Sir,</a:t>
            </a:r>
            <a:r>
              <a:rPr sz="2400" spc="-2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Arial MT"/>
                <a:cs typeface="Arial MT"/>
              </a:rPr>
              <a:t>'twas</a:t>
            </a:r>
            <a:r>
              <a:rPr sz="2400" spc="-2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Arial MT"/>
                <a:cs typeface="Arial MT"/>
              </a:rPr>
              <a:t>all one!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8255" y="1558544"/>
            <a:ext cx="32435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52525"/>
                </a:solidFill>
                <a:latin typeface="Arial MT"/>
                <a:cs typeface="Arial MT"/>
              </a:rPr>
              <a:t>My</a:t>
            </a:r>
            <a:r>
              <a:rPr sz="2400" spc="-2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52525"/>
                </a:solidFill>
                <a:latin typeface="Arial MT"/>
                <a:cs typeface="Arial MT"/>
              </a:rPr>
              <a:t>favour</a:t>
            </a:r>
            <a:r>
              <a:rPr sz="2400" spc="-3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52525"/>
                </a:solidFill>
                <a:latin typeface="Arial MT"/>
                <a:cs typeface="Arial MT"/>
              </a:rPr>
              <a:t>at</a:t>
            </a:r>
            <a:r>
              <a:rPr sz="2400" spc="-2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Arial MT"/>
                <a:cs typeface="Arial MT"/>
              </a:rPr>
              <a:t>her</a:t>
            </a:r>
            <a:r>
              <a:rPr sz="2400" spc="-2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52525"/>
                </a:solidFill>
                <a:latin typeface="Arial MT"/>
                <a:cs typeface="Arial MT"/>
              </a:rPr>
              <a:t>breast,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8255" y="2290317"/>
            <a:ext cx="54933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252525"/>
                </a:solidFill>
                <a:latin typeface="Arial MT"/>
                <a:cs typeface="Arial MT"/>
              </a:rPr>
              <a:t>The dropping</a:t>
            </a:r>
            <a:r>
              <a:rPr sz="2400" spc="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52525"/>
                </a:solidFill>
                <a:latin typeface="Arial MT"/>
                <a:cs typeface="Arial MT"/>
              </a:rPr>
              <a:t>of the</a:t>
            </a:r>
            <a:r>
              <a:rPr sz="2400" spc="-5" dirty="0">
                <a:solidFill>
                  <a:srgbClr val="252525"/>
                </a:solidFill>
                <a:latin typeface="Arial MT"/>
                <a:cs typeface="Arial MT"/>
              </a:rPr>
              <a:t> daylight</a:t>
            </a:r>
            <a:r>
              <a:rPr sz="2400" spc="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Arial MT"/>
                <a:cs typeface="Arial MT"/>
              </a:rPr>
              <a:t>in</a:t>
            </a:r>
            <a:r>
              <a:rPr sz="2400" dirty="0">
                <a:solidFill>
                  <a:srgbClr val="252525"/>
                </a:solidFill>
                <a:latin typeface="Arial MT"/>
                <a:cs typeface="Arial MT"/>
              </a:rPr>
              <a:t> the </a:t>
            </a:r>
            <a:r>
              <a:rPr sz="2400" spc="-15" dirty="0">
                <a:solidFill>
                  <a:srgbClr val="252525"/>
                </a:solidFill>
                <a:latin typeface="Arial MT"/>
                <a:cs typeface="Arial MT"/>
              </a:rPr>
              <a:t>West,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8255" y="3021838"/>
            <a:ext cx="55956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252525"/>
                </a:solidFill>
                <a:latin typeface="Arial MT"/>
                <a:cs typeface="Arial MT"/>
              </a:rPr>
              <a:t>The</a:t>
            </a:r>
            <a:r>
              <a:rPr sz="2400" spc="-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Arial MT"/>
                <a:cs typeface="Arial MT"/>
              </a:rPr>
              <a:t>bough</a:t>
            </a:r>
            <a:r>
              <a:rPr sz="2400" spc="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52525"/>
                </a:solidFill>
                <a:latin typeface="Arial MT"/>
                <a:cs typeface="Arial MT"/>
              </a:rPr>
              <a:t>of</a:t>
            </a:r>
            <a:r>
              <a:rPr sz="2400" spc="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Arial MT"/>
                <a:cs typeface="Arial MT"/>
              </a:rPr>
              <a:t>cherries</a:t>
            </a:r>
            <a:r>
              <a:rPr sz="2400" spc="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Arial MT"/>
                <a:cs typeface="Arial MT"/>
              </a:rPr>
              <a:t>some</a:t>
            </a:r>
            <a:r>
              <a:rPr sz="2400" spc="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Arial MT"/>
                <a:cs typeface="Arial MT"/>
              </a:rPr>
              <a:t>officious</a:t>
            </a:r>
            <a:r>
              <a:rPr sz="2400" spc="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Arial MT"/>
                <a:cs typeface="Arial MT"/>
              </a:rPr>
              <a:t>fool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84120" y="3377184"/>
            <a:ext cx="1106805" cy="408940"/>
          </a:xfrm>
          <a:prstGeom prst="rect">
            <a:avLst/>
          </a:prstGeom>
          <a:solidFill>
            <a:srgbClr val="FF0000">
              <a:alpha val="38822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18415">
              <a:lnSpc>
                <a:spcPts val="2775"/>
              </a:lnSpc>
            </a:pPr>
            <a:r>
              <a:rPr sz="2400" spc="-5" dirty="0">
                <a:solidFill>
                  <a:srgbClr val="252525"/>
                </a:solidFill>
                <a:latin typeface="Arial MT"/>
                <a:cs typeface="Arial MT"/>
              </a:rPr>
              <a:t>orchard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78255" y="3351021"/>
            <a:ext cx="38036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41625" algn="l"/>
              </a:tabLst>
            </a:pPr>
            <a:r>
              <a:rPr sz="2400" spc="-5" dirty="0">
                <a:solidFill>
                  <a:srgbClr val="252525"/>
                </a:solidFill>
                <a:latin typeface="Arial MT"/>
                <a:cs typeface="Arial MT"/>
              </a:rPr>
              <a:t>Broke</a:t>
            </a:r>
            <a:r>
              <a:rPr sz="2400" spc="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Arial MT"/>
                <a:cs typeface="Arial MT"/>
              </a:rPr>
              <a:t>in</a:t>
            </a:r>
            <a:r>
              <a:rPr sz="2400" spc="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52525"/>
                </a:solidFill>
                <a:latin typeface="Arial MT"/>
                <a:cs typeface="Arial MT"/>
              </a:rPr>
              <a:t>the	for</a:t>
            </a:r>
            <a:r>
              <a:rPr sz="2400" spc="-6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spc="-40" dirty="0">
                <a:solidFill>
                  <a:srgbClr val="252525"/>
                </a:solidFill>
                <a:latin typeface="Arial MT"/>
                <a:cs typeface="Arial MT"/>
              </a:rPr>
              <a:t>her,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78255" y="4156075"/>
            <a:ext cx="7221220" cy="1196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252525"/>
                </a:solidFill>
                <a:latin typeface="Arial MT"/>
                <a:cs typeface="Arial MT"/>
              </a:rPr>
              <a:t>the</a:t>
            </a:r>
            <a:r>
              <a:rPr sz="240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Arial MT"/>
                <a:cs typeface="Arial MT"/>
              </a:rPr>
              <a:t>white</a:t>
            </a:r>
            <a:r>
              <a:rPr sz="2400" spc="2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Arial MT"/>
                <a:cs typeface="Arial MT"/>
              </a:rPr>
              <a:t>mule/</a:t>
            </a:r>
            <a:r>
              <a:rPr sz="240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Arial MT"/>
                <a:cs typeface="Arial MT"/>
              </a:rPr>
              <a:t>She</a:t>
            </a:r>
            <a:r>
              <a:rPr sz="2400" spc="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Arial MT"/>
                <a:cs typeface="Arial MT"/>
              </a:rPr>
              <a:t>rode</a:t>
            </a:r>
            <a:r>
              <a:rPr sz="2400" spc="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Arial MT"/>
                <a:cs typeface="Arial MT"/>
              </a:rPr>
              <a:t>with</a:t>
            </a:r>
            <a:r>
              <a:rPr sz="2400" spc="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Arial MT"/>
                <a:cs typeface="Arial MT"/>
              </a:rPr>
              <a:t>round</a:t>
            </a:r>
            <a:r>
              <a:rPr sz="2400" spc="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52525"/>
                </a:solidFill>
                <a:latin typeface="Arial MT"/>
                <a:cs typeface="Arial MT"/>
              </a:rPr>
              <a:t>the</a:t>
            </a:r>
            <a:r>
              <a:rPr sz="2400" spc="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52525"/>
                </a:solidFill>
                <a:latin typeface="Arial MT"/>
                <a:cs typeface="Arial MT"/>
              </a:rPr>
              <a:t>terrace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252525"/>
                </a:solidFill>
                <a:latin typeface="Arial MT"/>
                <a:cs typeface="Arial MT"/>
              </a:rPr>
              <a:t>all</a:t>
            </a:r>
            <a:r>
              <a:rPr sz="2400" spc="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Arial MT"/>
                <a:cs typeface="Arial MT"/>
              </a:rPr>
              <a:t>and</a:t>
            </a:r>
            <a:r>
              <a:rPr sz="2400" spc="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Arial MT"/>
                <a:cs typeface="Arial MT"/>
              </a:rPr>
              <a:t>each</a:t>
            </a:r>
            <a:r>
              <a:rPr sz="2400" spc="-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spc="-15" dirty="0">
                <a:solidFill>
                  <a:srgbClr val="252525"/>
                </a:solidFill>
                <a:latin typeface="Arial MT"/>
                <a:cs typeface="Arial MT"/>
              </a:rPr>
              <a:t>Would</a:t>
            </a:r>
            <a:r>
              <a:rPr sz="2400" spc="2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Arial MT"/>
                <a:cs typeface="Arial MT"/>
              </a:rPr>
              <a:t>draw</a:t>
            </a:r>
            <a:r>
              <a:rPr sz="2400" dirty="0">
                <a:solidFill>
                  <a:srgbClr val="252525"/>
                </a:solidFill>
                <a:latin typeface="Arial MT"/>
                <a:cs typeface="Arial MT"/>
              </a:rPr>
              <a:t> from</a:t>
            </a:r>
            <a:r>
              <a:rPr sz="2400" spc="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Arial MT"/>
                <a:cs typeface="Arial MT"/>
              </a:rPr>
              <a:t>her</a:t>
            </a:r>
            <a:r>
              <a:rPr sz="240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Arial MT"/>
                <a:cs typeface="Arial MT"/>
              </a:rPr>
              <a:t>alike</a:t>
            </a:r>
            <a:r>
              <a:rPr sz="2400" spc="2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52525"/>
                </a:solidFill>
                <a:latin typeface="Arial MT"/>
                <a:cs typeface="Arial MT"/>
              </a:rPr>
              <a:t>the </a:t>
            </a:r>
            <a:r>
              <a:rPr sz="2400" spc="-5" dirty="0">
                <a:solidFill>
                  <a:srgbClr val="252525"/>
                </a:solidFill>
                <a:latin typeface="Arial MT"/>
                <a:cs typeface="Arial MT"/>
              </a:rPr>
              <a:t>approving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78255" y="5290210"/>
            <a:ext cx="356425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252525"/>
                </a:solidFill>
                <a:latin typeface="Arial MT"/>
                <a:cs typeface="Arial MT"/>
              </a:rPr>
              <a:t>speech,/Or</a:t>
            </a:r>
            <a:r>
              <a:rPr sz="2400" spc="-2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Arial MT"/>
                <a:cs typeface="Arial MT"/>
              </a:rPr>
              <a:t>blush,</a:t>
            </a:r>
            <a:r>
              <a:rPr sz="2400" spc="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Arial MT"/>
                <a:cs typeface="Arial MT"/>
              </a:rPr>
              <a:t>at least.</a:t>
            </a:r>
            <a:endParaRPr sz="2400">
              <a:latin typeface="Arial MT"/>
              <a:cs typeface="Arial MT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260347" y="261365"/>
            <a:ext cx="7776209" cy="1703070"/>
            <a:chOff x="1260347" y="261365"/>
            <a:chExt cx="7776209" cy="1703070"/>
          </a:xfrm>
        </p:grpSpPr>
        <p:sp>
          <p:nvSpPr>
            <p:cNvPr id="14" name="object 14"/>
            <p:cNvSpPr/>
            <p:nvPr/>
          </p:nvSpPr>
          <p:spPr>
            <a:xfrm>
              <a:off x="1260347" y="1557527"/>
              <a:ext cx="864235" cy="407034"/>
            </a:xfrm>
            <a:custGeom>
              <a:avLst/>
              <a:gdLst/>
              <a:ahLst/>
              <a:cxnLst/>
              <a:rect l="l" t="t" r="r" b="b"/>
              <a:pathLst>
                <a:path w="864235" h="407035">
                  <a:moveTo>
                    <a:pt x="864108" y="0"/>
                  </a:moveTo>
                  <a:lnTo>
                    <a:pt x="0" y="0"/>
                  </a:lnTo>
                  <a:lnTo>
                    <a:pt x="0" y="406908"/>
                  </a:lnTo>
                  <a:lnTo>
                    <a:pt x="864108" y="406908"/>
                  </a:lnTo>
                  <a:lnTo>
                    <a:pt x="864108" y="0"/>
                  </a:lnTo>
                  <a:close/>
                </a:path>
              </a:pathLst>
            </a:custGeom>
            <a:solidFill>
              <a:srgbClr val="FF0000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996690" y="261365"/>
              <a:ext cx="5039995" cy="1080770"/>
            </a:xfrm>
            <a:custGeom>
              <a:avLst/>
              <a:gdLst/>
              <a:ahLst/>
              <a:cxnLst/>
              <a:rect l="l" t="t" r="r" b="b"/>
              <a:pathLst>
                <a:path w="5039995" h="1080770">
                  <a:moveTo>
                    <a:pt x="5039868" y="0"/>
                  </a:moveTo>
                  <a:lnTo>
                    <a:pt x="0" y="0"/>
                  </a:lnTo>
                  <a:lnTo>
                    <a:pt x="0" y="1080515"/>
                  </a:lnTo>
                  <a:lnTo>
                    <a:pt x="5039868" y="1080515"/>
                  </a:lnTo>
                  <a:lnTo>
                    <a:pt x="5039868" y="0"/>
                  </a:lnTo>
                  <a:close/>
                </a:path>
              </a:pathLst>
            </a:custGeom>
            <a:solidFill>
              <a:srgbClr val="9620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938908" y="960628"/>
              <a:ext cx="2083435" cy="735965"/>
            </a:xfrm>
            <a:custGeom>
              <a:avLst/>
              <a:gdLst/>
              <a:ahLst/>
              <a:cxnLst/>
              <a:rect l="l" t="t" r="r" b="b"/>
              <a:pathLst>
                <a:path w="2083435" h="735964">
                  <a:moveTo>
                    <a:pt x="0" y="735711"/>
                  </a:moveTo>
                  <a:lnTo>
                    <a:pt x="2083308" y="0"/>
                  </a:lnTo>
                </a:path>
              </a:pathLst>
            </a:custGeom>
            <a:ln w="19812">
              <a:solidFill>
                <a:srgbClr val="550F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996690" y="261365"/>
            <a:ext cx="5039995" cy="1080770"/>
          </a:xfrm>
          <a:prstGeom prst="rect">
            <a:avLst/>
          </a:prstGeom>
          <a:ln w="19811">
            <a:solidFill>
              <a:srgbClr val="550F03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2555">
              <a:lnSpc>
                <a:spcPts val="2640"/>
              </a:lnSpc>
            </a:pPr>
            <a:r>
              <a:rPr sz="2400" spc="370" dirty="0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sz="2400" spc="60" dirty="0">
                <a:solidFill>
                  <a:srgbClr val="FFFFFF"/>
                </a:solidFill>
                <a:latin typeface="Cambria"/>
                <a:cs typeface="Cambria"/>
              </a:rPr>
              <a:t> gift,</a:t>
            </a:r>
            <a:r>
              <a:rPr sz="24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20" dirty="0">
                <a:solidFill>
                  <a:srgbClr val="FFFFFF"/>
                </a:solidFill>
                <a:latin typeface="Cambria"/>
                <a:cs typeface="Cambria"/>
              </a:rPr>
              <a:t>sometimes</a:t>
            </a:r>
            <a:r>
              <a:rPr sz="24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35" dirty="0">
                <a:solidFill>
                  <a:srgbClr val="FFFFFF"/>
                </a:solidFill>
                <a:latin typeface="Cambria"/>
                <a:cs typeface="Cambria"/>
              </a:rPr>
              <a:t>flowers.</a:t>
            </a:r>
            <a:r>
              <a:rPr sz="24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45" dirty="0">
                <a:solidFill>
                  <a:srgbClr val="FFFFFF"/>
                </a:solidFill>
                <a:latin typeface="Cambria"/>
                <a:cs typeface="Cambria"/>
              </a:rPr>
              <a:t>Suggests</a:t>
            </a:r>
            <a:endParaRPr sz="2400">
              <a:latin typeface="Cambria"/>
              <a:cs typeface="Cambria"/>
            </a:endParaRPr>
          </a:p>
          <a:p>
            <a:pPr marL="1160145" marR="171450" indent="-982980">
              <a:lnSpc>
                <a:spcPct val="100000"/>
              </a:lnSpc>
            </a:pPr>
            <a:r>
              <a:rPr sz="2400" spc="20" dirty="0">
                <a:solidFill>
                  <a:srgbClr val="FFFFFF"/>
                </a:solidFill>
                <a:latin typeface="Cambria"/>
                <a:cs typeface="Cambria"/>
              </a:rPr>
              <a:t>he</a:t>
            </a:r>
            <a:r>
              <a:rPr sz="24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100" dirty="0">
                <a:solidFill>
                  <a:srgbClr val="FFFFFF"/>
                </a:solidFill>
                <a:latin typeface="Cambria"/>
                <a:cs typeface="Cambria"/>
              </a:rPr>
              <a:t>“favours”</a:t>
            </a:r>
            <a:r>
              <a:rPr sz="24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mbria"/>
                <a:cs typeface="Cambria"/>
              </a:rPr>
              <a:t>her</a:t>
            </a:r>
            <a:r>
              <a:rPr sz="24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40" dirty="0">
                <a:solidFill>
                  <a:srgbClr val="FFFFFF"/>
                </a:solidFill>
                <a:latin typeface="Cambria"/>
                <a:cs typeface="Cambria"/>
              </a:rPr>
              <a:t>above</a:t>
            </a:r>
            <a:r>
              <a:rPr sz="24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10" dirty="0">
                <a:solidFill>
                  <a:srgbClr val="FFFFFF"/>
                </a:solidFill>
                <a:latin typeface="Cambria"/>
                <a:cs typeface="Cambria"/>
              </a:rPr>
              <a:t>others.</a:t>
            </a:r>
            <a:r>
              <a:rPr sz="2400" spc="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40" dirty="0">
                <a:solidFill>
                  <a:srgbClr val="FFFFFF"/>
                </a:solidFill>
                <a:latin typeface="Cambria"/>
                <a:cs typeface="Cambria"/>
              </a:rPr>
              <a:t>She </a:t>
            </a:r>
            <a:r>
              <a:rPr sz="2400" spc="-5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Cambria"/>
                <a:cs typeface="Cambria"/>
              </a:rPr>
              <a:t>is</a:t>
            </a:r>
            <a:r>
              <a:rPr sz="24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70" dirty="0">
                <a:solidFill>
                  <a:srgbClr val="FFFFFF"/>
                </a:solidFill>
                <a:latin typeface="Cambria"/>
                <a:cs typeface="Cambria"/>
              </a:rPr>
              <a:t>lucky</a:t>
            </a:r>
            <a:r>
              <a:rPr sz="24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to</a:t>
            </a:r>
            <a:r>
              <a:rPr sz="24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50" dirty="0">
                <a:solidFill>
                  <a:srgbClr val="FFFFFF"/>
                </a:solidFill>
                <a:latin typeface="Cambria"/>
                <a:cs typeface="Cambria"/>
              </a:rPr>
              <a:t>have</a:t>
            </a:r>
            <a:r>
              <a:rPr sz="24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70" dirty="0">
                <a:solidFill>
                  <a:srgbClr val="FFFFFF"/>
                </a:solidFill>
                <a:latin typeface="Cambria"/>
                <a:cs typeface="Cambria"/>
              </a:rPr>
              <a:t>him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490084" y="1649729"/>
            <a:ext cx="1091565" cy="778510"/>
          </a:xfrm>
          <a:custGeom>
            <a:avLst/>
            <a:gdLst/>
            <a:ahLst/>
            <a:cxnLst/>
            <a:rect l="l" t="t" r="r" b="b"/>
            <a:pathLst>
              <a:path w="1091564" h="778510">
                <a:moveTo>
                  <a:pt x="0" y="778510"/>
                </a:moveTo>
                <a:lnTo>
                  <a:pt x="1091438" y="0"/>
                </a:lnTo>
              </a:path>
            </a:pathLst>
          </a:custGeom>
          <a:ln w="19812">
            <a:solidFill>
              <a:srgbClr val="550F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569458" y="1398269"/>
            <a:ext cx="2388235" cy="388620"/>
          </a:xfrm>
          <a:prstGeom prst="rect">
            <a:avLst/>
          </a:prstGeom>
          <a:solidFill>
            <a:srgbClr val="962009"/>
          </a:solidFill>
          <a:ln w="19811">
            <a:solidFill>
              <a:srgbClr val="550F03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67359">
              <a:lnSpc>
                <a:spcPts val="2800"/>
              </a:lnSpc>
            </a:pPr>
            <a:r>
              <a:rPr sz="2400" spc="30" dirty="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sz="24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15" dirty="0">
                <a:solidFill>
                  <a:srgbClr val="FFFFFF"/>
                </a:solidFill>
                <a:latin typeface="Cambria"/>
                <a:cs typeface="Cambria"/>
              </a:rPr>
              <a:t>sunset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182114" y="2528189"/>
            <a:ext cx="4347845" cy="678815"/>
          </a:xfrm>
          <a:custGeom>
            <a:avLst/>
            <a:gdLst/>
            <a:ahLst/>
            <a:cxnLst/>
            <a:rect l="l" t="t" r="r" b="b"/>
            <a:pathLst>
              <a:path w="4347845" h="678814">
                <a:moveTo>
                  <a:pt x="0" y="678561"/>
                </a:moveTo>
                <a:lnTo>
                  <a:pt x="4347337" y="0"/>
                </a:lnTo>
              </a:path>
            </a:pathLst>
          </a:custGeom>
          <a:ln w="19812">
            <a:solidFill>
              <a:srgbClr val="550F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517385" y="2277617"/>
            <a:ext cx="2388235" cy="387350"/>
          </a:xfrm>
          <a:prstGeom prst="rect">
            <a:avLst/>
          </a:prstGeom>
          <a:solidFill>
            <a:srgbClr val="962009"/>
          </a:solidFill>
          <a:ln w="19811">
            <a:solidFill>
              <a:srgbClr val="550F03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33705">
              <a:lnSpc>
                <a:spcPts val="2795"/>
              </a:lnSpc>
            </a:pPr>
            <a:r>
              <a:rPr sz="2400" spc="30" dirty="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sz="24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20" dirty="0">
                <a:solidFill>
                  <a:srgbClr val="FFFFFF"/>
                </a:solidFill>
                <a:latin typeface="Cambria"/>
                <a:cs typeface="Cambria"/>
              </a:rPr>
              <a:t>branch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251703" y="3390519"/>
            <a:ext cx="1133475" cy="290195"/>
          </a:xfrm>
          <a:custGeom>
            <a:avLst/>
            <a:gdLst/>
            <a:ahLst/>
            <a:cxnLst/>
            <a:rect l="l" t="t" r="r" b="b"/>
            <a:pathLst>
              <a:path w="1133475" h="290195">
                <a:moveTo>
                  <a:pt x="0" y="0"/>
                </a:moveTo>
                <a:lnTo>
                  <a:pt x="1132967" y="289813"/>
                </a:lnTo>
              </a:path>
            </a:pathLst>
          </a:custGeom>
          <a:ln w="19812">
            <a:solidFill>
              <a:srgbClr val="550F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372605" y="3429761"/>
            <a:ext cx="2388235" cy="387350"/>
          </a:xfrm>
          <a:prstGeom prst="rect">
            <a:avLst/>
          </a:prstGeom>
          <a:solidFill>
            <a:srgbClr val="962009"/>
          </a:solidFill>
          <a:ln w="19811">
            <a:solidFill>
              <a:srgbClr val="550F03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69900">
              <a:lnSpc>
                <a:spcPts val="2795"/>
              </a:lnSpc>
            </a:pPr>
            <a:r>
              <a:rPr sz="2400" spc="15" dirty="0">
                <a:solidFill>
                  <a:srgbClr val="FFFFFF"/>
                </a:solidFill>
                <a:latin typeface="Cambria"/>
                <a:cs typeface="Cambria"/>
              </a:rPr>
              <a:t>Interfering</a:t>
            </a:r>
            <a:endParaRPr sz="2400">
              <a:latin typeface="Cambria"/>
              <a:cs typeface="Cambri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412747" y="3020567"/>
            <a:ext cx="7192645" cy="1184910"/>
            <a:chOff x="1412747" y="3020567"/>
            <a:chExt cx="7192645" cy="1184910"/>
          </a:xfrm>
        </p:grpSpPr>
        <p:sp>
          <p:nvSpPr>
            <p:cNvPr id="25" name="object 25"/>
            <p:cNvSpPr/>
            <p:nvPr/>
          </p:nvSpPr>
          <p:spPr>
            <a:xfrm>
              <a:off x="1412748" y="3020580"/>
              <a:ext cx="4383405" cy="410209"/>
            </a:xfrm>
            <a:custGeom>
              <a:avLst/>
              <a:gdLst/>
              <a:ahLst/>
              <a:cxnLst/>
              <a:rect l="l" t="t" r="r" b="b"/>
              <a:pathLst>
                <a:path w="4383405" h="410210">
                  <a:moveTo>
                    <a:pt x="864108" y="1524"/>
                  </a:moveTo>
                  <a:lnTo>
                    <a:pt x="0" y="1524"/>
                  </a:lnTo>
                  <a:lnTo>
                    <a:pt x="0" y="409943"/>
                  </a:lnTo>
                  <a:lnTo>
                    <a:pt x="864108" y="409943"/>
                  </a:lnTo>
                  <a:lnTo>
                    <a:pt x="864108" y="1524"/>
                  </a:lnTo>
                  <a:close/>
                </a:path>
                <a:path w="4383405" h="410210">
                  <a:moveTo>
                    <a:pt x="4383024" y="0"/>
                  </a:moveTo>
                  <a:lnTo>
                    <a:pt x="3276600" y="0"/>
                  </a:lnTo>
                  <a:lnTo>
                    <a:pt x="3276600" y="408419"/>
                  </a:lnTo>
                  <a:lnTo>
                    <a:pt x="4383024" y="408419"/>
                  </a:lnTo>
                  <a:lnTo>
                    <a:pt x="4383024" y="0"/>
                  </a:lnTo>
                  <a:close/>
                </a:path>
              </a:pathLst>
            </a:custGeom>
            <a:solidFill>
              <a:srgbClr val="FF0000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972305" y="3816857"/>
              <a:ext cx="4632960" cy="388620"/>
            </a:xfrm>
            <a:custGeom>
              <a:avLst/>
              <a:gdLst/>
              <a:ahLst/>
              <a:cxnLst/>
              <a:rect l="l" t="t" r="r" b="b"/>
              <a:pathLst>
                <a:path w="4632959" h="388620">
                  <a:moveTo>
                    <a:pt x="4632959" y="0"/>
                  </a:moveTo>
                  <a:lnTo>
                    <a:pt x="0" y="0"/>
                  </a:lnTo>
                  <a:lnTo>
                    <a:pt x="0" y="388620"/>
                  </a:lnTo>
                  <a:lnTo>
                    <a:pt x="4632959" y="388620"/>
                  </a:lnTo>
                  <a:lnTo>
                    <a:pt x="4632959" y="0"/>
                  </a:lnTo>
                  <a:close/>
                </a:path>
              </a:pathLst>
            </a:custGeom>
            <a:solidFill>
              <a:srgbClr val="9620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280028" y="3721861"/>
              <a:ext cx="716280" cy="346710"/>
            </a:xfrm>
            <a:custGeom>
              <a:avLst/>
              <a:gdLst/>
              <a:ahLst/>
              <a:cxnLst/>
              <a:rect l="l" t="t" r="r" b="b"/>
              <a:pathLst>
                <a:path w="716279" h="346710">
                  <a:moveTo>
                    <a:pt x="0" y="0"/>
                  </a:moveTo>
                  <a:lnTo>
                    <a:pt x="715772" y="346456"/>
                  </a:lnTo>
                </a:path>
              </a:pathLst>
            </a:custGeom>
            <a:ln w="19812">
              <a:solidFill>
                <a:srgbClr val="550F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3972305" y="3816858"/>
            <a:ext cx="4632960" cy="388620"/>
          </a:xfrm>
          <a:prstGeom prst="rect">
            <a:avLst/>
          </a:prstGeom>
          <a:ln w="19811">
            <a:solidFill>
              <a:srgbClr val="550F03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14655">
              <a:lnSpc>
                <a:spcPts val="2800"/>
              </a:lnSpc>
            </a:pPr>
            <a:r>
              <a:rPr sz="2400" spc="30" dirty="0">
                <a:solidFill>
                  <a:srgbClr val="FFFFFF"/>
                </a:solidFill>
                <a:latin typeface="Cambria"/>
                <a:cs typeface="Cambria"/>
              </a:rPr>
              <a:t>Place</a:t>
            </a:r>
            <a:r>
              <a:rPr sz="24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25" dirty="0">
                <a:solidFill>
                  <a:srgbClr val="FFFFFF"/>
                </a:solidFill>
                <a:latin typeface="Cambria"/>
                <a:cs typeface="Cambria"/>
              </a:rPr>
              <a:t>where</a:t>
            </a:r>
            <a:r>
              <a:rPr sz="24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30" dirty="0">
                <a:solidFill>
                  <a:srgbClr val="FFFFFF"/>
                </a:solidFill>
                <a:latin typeface="Cambria"/>
                <a:cs typeface="Cambria"/>
              </a:rPr>
              <a:t>fruit</a:t>
            </a:r>
            <a:r>
              <a:rPr sz="24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Cambria"/>
                <a:cs typeface="Cambria"/>
              </a:rPr>
              <a:t>trees</a:t>
            </a:r>
            <a:r>
              <a:rPr sz="24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65" dirty="0">
                <a:solidFill>
                  <a:srgbClr val="FFFFFF"/>
                </a:solidFill>
                <a:latin typeface="Cambria"/>
                <a:cs typeface="Cambria"/>
              </a:rPr>
              <a:t>grow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276855" y="5300471"/>
            <a:ext cx="855344" cy="408940"/>
          </a:xfrm>
          <a:custGeom>
            <a:avLst/>
            <a:gdLst/>
            <a:ahLst/>
            <a:cxnLst/>
            <a:rect l="l" t="t" r="r" b="b"/>
            <a:pathLst>
              <a:path w="855344" h="408939">
                <a:moveTo>
                  <a:pt x="854963" y="0"/>
                </a:moveTo>
                <a:lnTo>
                  <a:pt x="0" y="0"/>
                </a:lnTo>
                <a:lnTo>
                  <a:pt x="0" y="408431"/>
                </a:lnTo>
                <a:lnTo>
                  <a:pt x="854963" y="408431"/>
                </a:lnTo>
                <a:lnTo>
                  <a:pt x="854963" y="0"/>
                </a:lnTo>
                <a:close/>
              </a:path>
            </a:pathLst>
          </a:custGeom>
          <a:solidFill>
            <a:srgbClr val="FF0000">
              <a:alpha val="3882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" name="object 30"/>
          <p:cNvGrpSpPr/>
          <p:nvPr/>
        </p:nvGrpSpPr>
        <p:grpSpPr>
          <a:xfrm>
            <a:off x="4963667" y="5495544"/>
            <a:ext cx="3599815" cy="1289685"/>
            <a:chOff x="4963667" y="5495544"/>
            <a:chExt cx="3599815" cy="1289685"/>
          </a:xfrm>
        </p:grpSpPr>
        <p:sp>
          <p:nvSpPr>
            <p:cNvPr id="31" name="object 31"/>
            <p:cNvSpPr/>
            <p:nvPr/>
          </p:nvSpPr>
          <p:spPr>
            <a:xfrm>
              <a:off x="4973573" y="5505450"/>
              <a:ext cx="3580129" cy="1270000"/>
            </a:xfrm>
            <a:custGeom>
              <a:avLst/>
              <a:gdLst/>
              <a:ahLst/>
              <a:cxnLst/>
              <a:rect l="l" t="t" r="r" b="b"/>
              <a:pathLst>
                <a:path w="3580129" h="1270000">
                  <a:moveTo>
                    <a:pt x="3579876" y="0"/>
                  </a:moveTo>
                  <a:lnTo>
                    <a:pt x="0" y="0"/>
                  </a:lnTo>
                  <a:lnTo>
                    <a:pt x="0" y="1269492"/>
                  </a:lnTo>
                  <a:lnTo>
                    <a:pt x="3579876" y="1269492"/>
                  </a:lnTo>
                  <a:lnTo>
                    <a:pt x="35798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973573" y="5505450"/>
              <a:ext cx="3580129" cy="1270000"/>
            </a:xfrm>
            <a:custGeom>
              <a:avLst/>
              <a:gdLst/>
              <a:ahLst/>
              <a:cxnLst/>
              <a:rect l="l" t="t" r="r" b="b"/>
              <a:pathLst>
                <a:path w="3580129" h="1270000">
                  <a:moveTo>
                    <a:pt x="0" y="1269492"/>
                  </a:moveTo>
                  <a:lnTo>
                    <a:pt x="3579876" y="1269492"/>
                  </a:lnTo>
                  <a:lnTo>
                    <a:pt x="3579876" y="0"/>
                  </a:lnTo>
                  <a:lnTo>
                    <a:pt x="0" y="0"/>
                  </a:lnTo>
                  <a:lnTo>
                    <a:pt x="0" y="1269492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5058536" y="5461812"/>
            <a:ext cx="340741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2540" algn="ctr">
              <a:lnSpc>
                <a:spcPct val="100000"/>
              </a:lnSpc>
              <a:spcBef>
                <a:spcPts val="95"/>
              </a:spcBef>
            </a:pPr>
            <a:r>
              <a:rPr sz="2800" spc="145" dirty="0">
                <a:solidFill>
                  <a:srgbClr val="FFFFFF"/>
                </a:solidFill>
                <a:latin typeface="Cambria"/>
                <a:cs typeface="Cambria"/>
              </a:rPr>
              <a:t>Why </a:t>
            </a:r>
            <a:r>
              <a:rPr sz="2800" spc="95" dirty="0">
                <a:solidFill>
                  <a:srgbClr val="FFFFFF"/>
                </a:solidFill>
                <a:latin typeface="Cambria"/>
                <a:cs typeface="Cambria"/>
              </a:rPr>
              <a:t>do </a:t>
            </a:r>
            <a:r>
              <a:rPr sz="2800" spc="105" dirty="0">
                <a:solidFill>
                  <a:srgbClr val="FFFFFF"/>
                </a:solidFill>
                <a:latin typeface="Cambria"/>
                <a:cs typeface="Cambria"/>
              </a:rPr>
              <a:t>you </a:t>
            </a:r>
            <a:r>
              <a:rPr sz="2800" spc="40" dirty="0">
                <a:solidFill>
                  <a:srgbClr val="FFFFFF"/>
                </a:solidFill>
                <a:latin typeface="Cambria"/>
                <a:cs typeface="Cambria"/>
              </a:rPr>
              <a:t>think </a:t>
            </a:r>
            <a:r>
              <a:rPr sz="2800" spc="20" dirty="0">
                <a:solidFill>
                  <a:srgbClr val="FFFFFF"/>
                </a:solidFill>
                <a:latin typeface="Cambria"/>
                <a:cs typeface="Cambria"/>
              </a:rPr>
              <a:t>he </a:t>
            </a:r>
            <a:r>
              <a:rPr sz="2800" spc="-60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25" dirty="0">
                <a:solidFill>
                  <a:srgbClr val="FFFFFF"/>
                </a:solidFill>
                <a:latin typeface="Cambria"/>
                <a:cs typeface="Cambria"/>
              </a:rPr>
              <a:t>keeps</a:t>
            </a:r>
            <a:r>
              <a:rPr sz="28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75" dirty="0">
                <a:solidFill>
                  <a:srgbClr val="FFFFFF"/>
                </a:solidFill>
                <a:latin typeface="Cambria"/>
                <a:cs typeface="Cambria"/>
              </a:rPr>
              <a:t>coming</a:t>
            </a:r>
            <a:r>
              <a:rPr sz="28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30" dirty="0">
                <a:solidFill>
                  <a:srgbClr val="FFFFFF"/>
                </a:solidFill>
                <a:latin typeface="Cambria"/>
                <a:cs typeface="Cambria"/>
              </a:rPr>
              <a:t>back</a:t>
            </a:r>
            <a:r>
              <a:rPr sz="28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mbria"/>
                <a:cs typeface="Cambria"/>
              </a:rPr>
              <a:t>to </a:t>
            </a:r>
            <a:r>
              <a:rPr sz="2800" spc="-60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sz="28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50" dirty="0">
                <a:solidFill>
                  <a:srgbClr val="FFFFFF"/>
                </a:solidFill>
                <a:latin typeface="Cambria"/>
                <a:cs typeface="Cambria"/>
              </a:rPr>
              <a:t>blush?</a:t>
            </a:r>
            <a:endParaRPr sz="2800">
              <a:latin typeface="Cambria"/>
              <a:cs typeface="Cambria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744473" y="67818"/>
            <a:ext cx="2388235" cy="842644"/>
            <a:chOff x="744473" y="67818"/>
            <a:chExt cx="2388235" cy="842644"/>
          </a:xfrm>
        </p:grpSpPr>
        <p:sp>
          <p:nvSpPr>
            <p:cNvPr id="35" name="object 35"/>
            <p:cNvSpPr/>
            <p:nvPr/>
          </p:nvSpPr>
          <p:spPr>
            <a:xfrm>
              <a:off x="744473" y="67818"/>
              <a:ext cx="2388235" cy="387350"/>
            </a:xfrm>
            <a:custGeom>
              <a:avLst/>
              <a:gdLst/>
              <a:ahLst/>
              <a:cxnLst/>
              <a:rect l="l" t="t" r="r" b="b"/>
              <a:pathLst>
                <a:path w="2388235" h="387350">
                  <a:moveTo>
                    <a:pt x="2388108" y="0"/>
                  </a:moveTo>
                  <a:lnTo>
                    <a:pt x="0" y="0"/>
                  </a:lnTo>
                  <a:lnTo>
                    <a:pt x="0" y="387095"/>
                  </a:lnTo>
                  <a:lnTo>
                    <a:pt x="2388108" y="387095"/>
                  </a:lnTo>
                  <a:lnTo>
                    <a:pt x="2388108" y="0"/>
                  </a:lnTo>
                  <a:close/>
                </a:path>
              </a:pathLst>
            </a:custGeom>
            <a:solidFill>
              <a:srgbClr val="9620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961895" y="415163"/>
              <a:ext cx="280670" cy="485140"/>
            </a:xfrm>
            <a:custGeom>
              <a:avLst/>
              <a:gdLst/>
              <a:ahLst/>
              <a:cxnLst/>
              <a:rect l="l" t="t" r="r" b="b"/>
              <a:pathLst>
                <a:path w="280669" h="485140">
                  <a:moveTo>
                    <a:pt x="280162" y="484886"/>
                  </a:moveTo>
                  <a:lnTo>
                    <a:pt x="0" y="0"/>
                  </a:lnTo>
                </a:path>
              </a:pathLst>
            </a:custGeom>
            <a:ln w="19812">
              <a:solidFill>
                <a:srgbClr val="550F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744473" y="67818"/>
            <a:ext cx="2388235" cy="387350"/>
          </a:xfrm>
          <a:prstGeom prst="rect">
            <a:avLst/>
          </a:prstGeom>
          <a:ln w="19812">
            <a:solidFill>
              <a:srgbClr val="550F03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47980">
              <a:lnSpc>
                <a:spcPts val="2790"/>
              </a:lnSpc>
            </a:pPr>
            <a:r>
              <a:rPr sz="2400" spc="155" dirty="0">
                <a:solidFill>
                  <a:srgbClr val="FFFFFF"/>
                </a:solidFill>
                <a:latin typeface="Cambria"/>
                <a:cs typeface="Cambria"/>
              </a:rPr>
              <a:t>All</a:t>
            </a:r>
            <a:r>
              <a:rPr sz="2400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sz="24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30" dirty="0">
                <a:solidFill>
                  <a:srgbClr val="FFFFFF"/>
                </a:solidFill>
                <a:latin typeface="Cambria"/>
                <a:cs typeface="Cambria"/>
              </a:rPr>
              <a:t>same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124455" y="771144"/>
            <a:ext cx="864235" cy="408940"/>
          </a:xfrm>
          <a:custGeom>
            <a:avLst/>
            <a:gdLst/>
            <a:ahLst/>
            <a:cxnLst/>
            <a:rect l="l" t="t" r="r" b="b"/>
            <a:pathLst>
              <a:path w="864235" h="408940">
                <a:moveTo>
                  <a:pt x="864107" y="0"/>
                </a:moveTo>
                <a:lnTo>
                  <a:pt x="0" y="0"/>
                </a:lnTo>
                <a:lnTo>
                  <a:pt x="0" y="408431"/>
                </a:lnTo>
                <a:lnTo>
                  <a:pt x="864107" y="408431"/>
                </a:lnTo>
                <a:lnTo>
                  <a:pt x="864107" y="0"/>
                </a:lnTo>
                <a:close/>
              </a:path>
            </a:pathLst>
          </a:custGeom>
          <a:solidFill>
            <a:srgbClr val="FF0000">
              <a:alpha val="3882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239133" y="1487906"/>
            <a:ext cx="685800" cy="761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935"/>
              </a:lnSpc>
            </a:pPr>
            <a:r>
              <a:rPr sz="5400" dirty="0">
                <a:solidFill>
                  <a:srgbClr val="DBA354"/>
                </a:solidFill>
                <a:latin typeface="Wingdings"/>
                <a:cs typeface="Wingdings"/>
              </a:rPr>
              <a:t></a:t>
            </a:r>
            <a:endParaRPr sz="54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7563" y="2319001"/>
            <a:ext cx="7584440" cy="396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90"/>
              </a:lnSpc>
              <a:tabLst>
                <a:tab pos="670560" algn="l"/>
                <a:tab pos="1456690" algn="l"/>
                <a:tab pos="1931035" algn="l"/>
                <a:tab pos="3013075" algn="l"/>
                <a:tab pos="3781425" algn="l"/>
                <a:tab pos="5061585" algn="l"/>
                <a:tab pos="5829935" algn="l"/>
                <a:tab pos="6715125" algn="l"/>
                <a:tab pos="7485380" algn="l"/>
              </a:tabLst>
            </a:pP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x	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/	</a:t>
            </a: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x	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/	</a:t>
            </a: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x	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/	</a:t>
            </a: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x	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/	</a:t>
            </a: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x	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/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6623" y="3343510"/>
            <a:ext cx="5615305" cy="396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90"/>
              </a:lnSpc>
              <a:tabLst>
                <a:tab pos="865505" algn="l"/>
                <a:tab pos="1357630" algn="l"/>
                <a:tab pos="1929130" algn="l"/>
                <a:tab pos="2816225" algn="l"/>
                <a:tab pos="3485515" algn="l"/>
                <a:tab pos="3977640" algn="l"/>
                <a:tab pos="4352925" algn="l"/>
                <a:tab pos="4944110" algn="l"/>
                <a:tab pos="5515610" algn="l"/>
              </a:tabLst>
            </a:pP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x	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/	</a:t>
            </a: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x	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/	</a:t>
            </a: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x	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/	</a:t>
            </a: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x	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/	</a:t>
            </a: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x	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/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6623" y="4196674"/>
            <a:ext cx="5615305" cy="39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95"/>
              </a:lnSpc>
              <a:tabLst>
                <a:tab pos="571500" algn="l"/>
                <a:tab pos="964565" algn="l"/>
                <a:tab pos="1339215" algn="l"/>
                <a:tab pos="1635125" algn="l"/>
                <a:tab pos="2500630" algn="l"/>
                <a:tab pos="3288665" algn="l"/>
                <a:tab pos="3959225" algn="l"/>
                <a:tab pos="4845050" algn="l"/>
                <a:tab pos="5515610" algn="l"/>
              </a:tabLst>
            </a:pP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x	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/	</a:t>
            </a: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x	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/	</a:t>
            </a: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x	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/	</a:t>
            </a: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x	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/	</a:t>
            </a: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x	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/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8267" y="2785110"/>
            <a:ext cx="8648700" cy="23298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Or </a:t>
            </a:r>
            <a:r>
              <a:rPr sz="2800" dirty="0">
                <a:solidFill>
                  <a:srgbClr val="252525"/>
                </a:solidFill>
                <a:latin typeface="Arial MT"/>
                <a:cs typeface="Arial MT"/>
              </a:rPr>
              <a:t>blush, </a:t>
            </a: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at</a:t>
            </a:r>
            <a:r>
              <a:rPr sz="2800" dirty="0">
                <a:solidFill>
                  <a:srgbClr val="252525"/>
                </a:solidFill>
                <a:latin typeface="Arial MT"/>
                <a:cs typeface="Arial MT"/>
              </a:rPr>
              <a:t> least. </a:t>
            </a:r>
            <a:r>
              <a:rPr sz="2800" spc="-10" dirty="0">
                <a:solidFill>
                  <a:srgbClr val="252525"/>
                </a:solidFill>
                <a:latin typeface="Arial MT"/>
                <a:cs typeface="Arial MT"/>
              </a:rPr>
              <a:t>She</a:t>
            </a:r>
            <a:r>
              <a:rPr sz="2800" spc="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thanked</a:t>
            </a:r>
            <a:r>
              <a:rPr sz="280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men</a:t>
            </a:r>
            <a:r>
              <a:rPr sz="2800" spc="2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good!</a:t>
            </a:r>
            <a:r>
              <a:rPr sz="280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but</a:t>
            </a:r>
            <a:r>
              <a:rPr sz="280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thanked</a:t>
            </a:r>
            <a:endParaRPr sz="2800">
              <a:latin typeface="Arial MT"/>
              <a:cs typeface="Arial MT"/>
            </a:endParaRPr>
          </a:p>
          <a:p>
            <a:pPr marL="12700" marR="1962785">
              <a:lnSpc>
                <a:spcPts val="7390"/>
              </a:lnSpc>
              <a:spcBef>
                <a:spcPts val="720"/>
              </a:spcBef>
            </a:pP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Somehow</a:t>
            </a:r>
            <a:r>
              <a:rPr sz="2800" spc="2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I know</a:t>
            </a:r>
            <a:r>
              <a:rPr sz="2800" spc="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not</a:t>
            </a:r>
            <a:r>
              <a:rPr sz="280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how</a:t>
            </a:r>
            <a:r>
              <a:rPr sz="2800" spc="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as</a:t>
            </a:r>
            <a:r>
              <a:rPr sz="2800" spc="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if she</a:t>
            </a:r>
            <a:r>
              <a:rPr sz="280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ranked </a:t>
            </a:r>
            <a:r>
              <a:rPr sz="2800" spc="-76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My</a:t>
            </a:r>
            <a:r>
              <a:rPr sz="2800" spc="-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252525"/>
                </a:solidFill>
                <a:latin typeface="Arial MT"/>
                <a:cs typeface="Arial MT"/>
              </a:rPr>
              <a:t>gift</a:t>
            </a:r>
            <a:r>
              <a:rPr sz="2800" spc="-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of</a:t>
            </a:r>
            <a:r>
              <a:rPr sz="2800" spc="-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a</a:t>
            </a:r>
            <a:r>
              <a:rPr sz="2800" spc="-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252525"/>
                </a:solidFill>
                <a:latin typeface="Arial MT"/>
                <a:cs typeface="Arial MT"/>
              </a:rPr>
              <a:t>nine-hundred-years-old</a:t>
            </a:r>
            <a:r>
              <a:rPr sz="2800" spc="3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name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6623" y="5135988"/>
            <a:ext cx="2600325" cy="396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90"/>
              </a:lnSpc>
              <a:tabLst>
                <a:tab pos="668655" algn="l"/>
                <a:tab pos="964565" algn="l"/>
                <a:tab pos="1339215" algn="l"/>
                <a:tab pos="1831975" algn="l"/>
                <a:tab pos="2500630" algn="l"/>
              </a:tabLst>
            </a:pP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x	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/	</a:t>
            </a: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x	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/	</a:t>
            </a: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x	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/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8267" y="5589219"/>
            <a:ext cx="31007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With</a:t>
            </a:r>
            <a:r>
              <a:rPr sz="2800" spc="-4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252525"/>
                </a:solidFill>
                <a:latin typeface="Arial MT"/>
                <a:cs typeface="Arial MT"/>
              </a:rPr>
              <a:t>anybody's</a:t>
            </a:r>
            <a:r>
              <a:rPr sz="2800" spc="-2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252525"/>
                </a:solidFill>
                <a:latin typeface="Arial MT"/>
                <a:cs typeface="Arial MT"/>
              </a:rPr>
              <a:t>gift.</a:t>
            </a:r>
            <a:endParaRPr sz="2800">
              <a:latin typeface="Arial MT"/>
              <a:cs typeface="Arial M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42315" y="108204"/>
            <a:ext cx="6932930" cy="1287780"/>
            <a:chOff x="242315" y="108204"/>
            <a:chExt cx="6932930" cy="1287780"/>
          </a:xfrm>
        </p:grpSpPr>
        <p:sp>
          <p:nvSpPr>
            <p:cNvPr id="11" name="object 11"/>
            <p:cNvSpPr/>
            <p:nvPr/>
          </p:nvSpPr>
          <p:spPr>
            <a:xfrm>
              <a:off x="252221" y="118110"/>
              <a:ext cx="6913245" cy="1268095"/>
            </a:xfrm>
            <a:custGeom>
              <a:avLst/>
              <a:gdLst/>
              <a:ahLst/>
              <a:cxnLst/>
              <a:rect l="l" t="t" r="r" b="b"/>
              <a:pathLst>
                <a:path w="6913245" h="1268095">
                  <a:moveTo>
                    <a:pt x="6912864" y="0"/>
                  </a:moveTo>
                  <a:lnTo>
                    <a:pt x="0" y="0"/>
                  </a:lnTo>
                  <a:lnTo>
                    <a:pt x="0" y="1267968"/>
                  </a:lnTo>
                  <a:lnTo>
                    <a:pt x="6912864" y="1267968"/>
                  </a:lnTo>
                  <a:lnTo>
                    <a:pt x="69128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2221" y="118110"/>
              <a:ext cx="6913245" cy="1268095"/>
            </a:xfrm>
            <a:custGeom>
              <a:avLst/>
              <a:gdLst/>
              <a:ahLst/>
              <a:cxnLst/>
              <a:rect l="l" t="t" r="r" b="b"/>
              <a:pathLst>
                <a:path w="6913245" h="1268095">
                  <a:moveTo>
                    <a:pt x="0" y="1267968"/>
                  </a:moveTo>
                  <a:lnTo>
                    <a:pt x="6912864" y="1267968"/>
                  </a:lnTo>
                  <a:lnTo>
                    <a:pt x="6912864" y="0"/>
                  </a:lnTo>
                  <a:lnTo>
                    <a:pt x="0" y="0"/>
                  </a:lnTo>
                  <a:lnTo>
                    <a:pt x="0" y="1267968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42696" y="285445"/>
            <a:ext cx="672909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34719" marR="5080" indent="-922655">
              <a:lnSpc>
                <a:spcPct val="100000"/>
              </a:lnSpc>
              <a:spcBef>
                <a:spcPts val="95"/>
              </a:spcBef>
            </a:pPr>
            <a:r>
              <a:rPr sz="2800" spc="10" dirty="0">
                <a:solidFill>
                  <a:srgbClr val="FFFFFF"/>
                </a:solidFill>
                <a:latin typeface="Cambria"/>
                <a:cs typeface="Cambria"/>
              </a:rPr>
              <a:t>Structure:</a:t>
            </a:r>
            <a:r>
              <a:rPr sz="28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50" dirty="0">
                <a:solidFill>
                  <a:srgbClr val="FFFFFF"/>
                </a:solidFill>
                <a:latin typeface="Cambria"/>
                <a:cs typeface="Cambria"/>
              </a:rPr>
              <a:t>mark</a:t>
            </a:r>
            <a:r>
              <a:rPr sz="28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50" dirty="0">
                <a:solidFill>
                  <a:srgbClr val="FFFFFF"/>
                </a:solidFill>
                <a:latin typeface="Cambria"/>
                <a:cs typeface="Cambria"/>
              </a:rPr>
              <a:t>on</a:t>
            </a:r>
            <a:r>
              <a:rPr sz="28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sz="28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35" dirty="0">
                <a:solidFill>
                  <a:srgbClr val="FFFFFF"/>
                </a:solidFill>
                <a:latin typeface="Cambria"/>
                <a:cs typeface="Cambria"/>
              </a:rPr>
              <a:t>syllable</a:t>
            </a:r>
            <a:r>
              <a:rPr sz="28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beats</a:t>
            </a:r>
            <a:r>
              <a:rPr sz="28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45" dirty="0">
                <a:solidFill>
                  <a:srgbClr val="FFFFFF"/>
                </a:solidFill>
                <a:latin typeface="Cambria"/>
                <a:cs typeface="Cambria"/>
              </a:rPr>
              <a:t>in</a:t>
            </a:r>
            <a:r>
              <a:rPr sz="28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the </a:t>
            </a:r>
            <a:r>
              <a:rPr sz="2800" spc="-60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20" dirty="0">
                <a:solidFill>
                  <a:srgbClr val="FFFFFF"/>
                </a:solidFill>
                <a:latin typeface="Cambria"/>
                <a:cs typeface="Cambria"/>
              </a:rPr>
              <a:t>lines</a:t>
            </a:r>
            <a:r>
              <a:rPr sz="28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mbria"/>
                <a:cs typeface="Cambria"/>
              </a:rPr>
              <a:t>(over</a:t>
            </a:r>
            <a:r>
              <a:rPr sz="28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40" dirty="0">
                <a:solidFill>
                  <a:srgbClr val="FFFFFF"/>
                </a:solidFill>
                <a:latin typeface="Cambria"/>
                <a:cs typeface="Cambria"/>
              </a:rPr>
              <a:t>every</a:t>
            </a:r>
            <a:r>
              <a:rPr sz="28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75" dirty="0">
                <a:solidFill>
                  <a:srgbClr val="FFFFFF"/>
                </a:solidFill>
                <a:latin typeface="Cambria"/>
                <a:cs typeface="Cambria"/>
              </a:rPr>
              <a:t>vowel</a:t>
            </a:r>
            <a:r>
              <a:rPr sz="2800" spc="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40" dirty="0">
                <a:solidFill>
                  <a:srgbClr val="FFFFFF"/>
                </a:solidFill>
                <a:latin typeface="Cambria"/>
                <a:cs typeface="Cambria"/>
              </a:rPr>
              <a:t>sound)</a:t>
            </a:r>
            <a:endParaRPr sz="2800">
              <a:latin typeface="Cambria"/>
              <a:cs typeface="Cambri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2249423"/>
            <a:ext cx="9101455" cy="4476750"/>
            <a:chOff x="0" y="2249423"/>
            <a:chExt cx="9101455" cy="4476750"/>
          </a:xfrm>
        </p:grpSpPr>
        <p:sp>
          <p:nvSpPr>
            <p:cNvPr id="15" name="object 15"/>
            <p:cNvSpPr/>
            <p:nvPr/>
          </p:nvSpPr>
          <p:spPr>
            <a:xfrm>
              <a:off x="2124455" y="4652772"/>
              <a:ext cx="4680585" cy="492759"/>
            </a:xfrm>
            <a:custGeom>
              <a:avLst/>
              <a:gdLst/>
              <a:ahLst/>
              <a:cxnLst/>
              <a:rect l="l" t="t" r="r" b="b"/>
              <a:pathLst>
                <a:path w="4680584" h="492760">
                  <a:moveTo>
                    <a:pt x="0" y="492251"/>
                  </a:moveTo>
                  <a:lnTo>
                    <a:pt x="4680204" y="492251"/>
                  </a:lnTo>
                  <a:lnTo>
                    <a:pt x="4680204" y="0"/>
                  </a:lnTo>
                  <a:lnTo>
                    <a:pt x="0" y="0"/>
                  </a:lnTo>
                  <a:lnTo>
                    <a:pt x="0" y="492251"/>
                  </a:lnTo>
                  <a:close/>
                </a:path>
              </a:pathLst>
            </a:custGeom>
            <a:solidFill>
              <a:srgbClr val="FF0000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72212" y="5145023"/>
              <a:ext cx="8929370" cy="504825"/>
            </a:xfrm>
            <a:custGeom>
              <a:avLst/>
              <a:gdLst/>
              <a:ahLst/>
              <a:cxnLst/>
              <a:rect l="l" t="t" r="r" b="b"/>
              <a:pathLst>
                <a:path w="8929370" h="504825">
                  <a:moveTo>
                    <a:pt x="8929116" y="0"/>
                  </a:moveTo>
                  <a:lnTo>
                    <a:pt x="0" y="0"/>
                  </a:lnTo>
                  <a:lnTo>
                    <a:pt x="0" y="301002"/>
                  </a:lnTo>
                  <a:lnTo>
                    <a:pt x="0" y="504444"/>
                  </a:lnTo>
                  <a:lnTo>
                    <a:pt x="8929116" y="504444"/>
                  </a:lnTo>
                  <a:lnTo>
                    <a:pt x="8929116" y="301002"/>
                  </a:lnTo>
                  <a:lnTo>
                    <a:pt x="892911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908048" y="3717035"/>
              <a:ext cx="2555875" cy="431800"/>
            </a:xfrm>
            <a:custGeom>
              <a:avLst/>
              <a:gdLst/>
              <a:ahLst/>
              <a:cxnLst/>
              <a:rect l="l" t="t" r="r" b="b"/>
              <a:pathLst>
                <a:path w="2555875" h="431800">
                  <a:moveTo>
                    <a:pt x="0" y="431292"/>
                  </a:moveTo>
                  <a:lnTo>
                    <a:pt x="2555748" y="431292"/>
                  </a:lnTo>
                  <a:lnTo>
                    <a:pt x="2555748" y="0"/>
                  </a:lnTo>
                  <a:lnTo>
                    <a:pt x="0" y="0"/>
                  </a:lnTo>
                  <a:lnTo>
                    <a:pt x="0" y="431292"/>
                  </a:lnTo>
                  <a:close/>
                </a:path>
              </a:pathLst>
            </a:custGeom>
            <a:solidFill>
              <a:srgbClr val="FF0000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0" y="3212604"/>
              <a:ext cx="8949055" cy="1440180"/>
            </a:xfrm>
            <a:custGeom>
              <a:avLst/>
              <a:gdLst/>
              <a:ahLst/>
              <a:cxnLst/>
              <a:rect l="l" t="t" r="r" b="b"/>
              <a:pathLst>
                <a:path w="8949055" h="1440179">
                  <a:moveTo>
                    <a:pt x="8892540" y="0"/>
                  </a:moveTo>
                  <a:lnTo>
                    <a:pt x="0" y="0"/>
                  </a:lnTo>
                  <a:lnTo>
                    <a:pt x="0" y="504431"/>
                  </a:lnTo>
                  <a:lnTo>
                    <a:pt x="8892540" y="504431"/>
                  </a:lnTo>
                  <a:lnTo>
                    <a:pt x="8892540" y="0"/>
                  </a:lnTo>
                  <a:close/>
                </a:path>
                <a:path w="8949055" h="1440179">
                  <a:moveTo>
                    <a:pt x="8948928" y="935736"/>
                  </a:moveTo>
                  <a:lnTo>
                    <a:pt x="19812" y="935736"/>
                  </a:lnTo>
                  <a:lnTo>
                    <a:pt x="19812" y="1440167"/>
                  </a:lnTo>
                  <a:lnTo>
                    <a:pt x="8948928" y="1440167"/>
                  </a:lnTo>
                  <a:lnTo>
                    <a:pt x="8948928" y="935736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708653" y="5446013"/>
              <a:ext cx="5184775" cy="1270000"/>
            </a:xfrm>
            <a:custGeom>
              <a:avLst/>
              <a:gdLst/>
              <a:ahLst/>
              <a:cxnLst/>
              <a:rect l="l" t="t" r="r" b="b"/>
              <a:pathLst>
                <a:path w="5184775" h="1270000">
                  <a:moveTo>
                    <a:pt x="5184648" y="0"/>
                  </a:moveTo>
                  <a:lnTo>
                    <a:pt x="0" y="0"/>
                  </a:lnTo>
                  <a:lnTo>
                    <a:pt x="0" y="1269492"/>
                  </a:lnTo>
                  <a:lnTo>
                    <a:pt x="5184648" y="1269492"/>
                  </a:lnTo>
                  <a:lnTo>
                    <a:pt x="51846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708653" y="5446013"/>
              <a:ext cx="5184775" cy="1270000"/>
            </a:xfrm>
            <a:custGeom>
              <a:avLst/>
              <a:gdLst/>
              <a:ahLst/>
              <a:cxnLst/>
              <a:rect l="l" t="t" r="r" b="b"/>
              <a:pathLst>
                <a:path w="5184775" h="1270000">
                  <a:moveTo>
                    <a:pt x="0" y="1269492"/>
                  </a:moveTo>
                  <a:lnTo>
                    <a:pt x="5184648" y="1269492"/>
                  </a:lnTo>
                  <a:lnTo>
                    <a:pt x="5184648" y="0"/>
                  </a:lnTo>
                  <a:lnTo>
                    <a:pt x="0" y="0"/>
                  </a:lnTo>
                  <a:lnTo>
                    <a:pt x="0" y="1269492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2191" y="2249423"/>
              <a:ext cx="8929370" cy="504825"/>
            </a:xfrm>
            <a:custGeom>
              <a:avLst/>
              <a:gdLst/>
              <a:ahLst/>
              <a:cxnLst/>
              <a:rect l="l" t="t" r="r" b="b"/>
              <a:pathLst>
                <a:path w="8929370" h="504825">
                  <a:moveTo>
                    <a:pt x="8929116" y="0"/>
                  </a:moveTo>
                  <a:lnTo>
                    <a:pt x="0" y="0"/>
                  </a:lnTo>
                  <a:lnTo>
                    <a:pt x="0" y="504443"/>
                  </a:lnTo>
                  <a:lnTo>
                    <a:pt x="8929116" y="504443"/>
                  </a:lnTo>
                  <a:lnTo>
                    <a:pt x="892911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196334" y="5402071"/>
            <a:ext cx="42056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35" dirty="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sz="28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65" dirty="0">
                <a:solidFill>
                  <a:srgbClr val="FFFFFF"/>
                </a:solidFill>
                <a:latin typeface="Cambria"/>
                <a:cs typeface="Cambria"/>
              </a:rPr>
              <a:t>poem</a:t>
            </a:r>
            <a:r>
              <a:rPr sz="28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Cambria"/>
                <a:cs typeface="Cambria"/>
              </a:rPr>
              <a:t>is</a:t>
            </a:r>
            <a:r>
              <a:rPr sz="28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50" dirty="0">
                <a:solidFill>
                  <a:srgbClr val="FFFFFF"/>
                </a:solidFill>
                <a:latin typeface="Cambria"/>
                <a:cs typeface="Cambria"/>
              </a:rPr>
              <a:t>in</a:t>
            </a:r>
            <a:r>
              <a:rPr sz="28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40" dirty="0">
                <a:solidFill>
                  <a:srgbClr val="FFFFFF"/>
                </a:solidFill>
                <a:latin typeface="Cambria"/>
                <a:cs typeface="Cambria"/>
              </a:rPr>
              <a:t>iambic</a:t>
            </a:r>
            <a:r>
              <a:rPr sz="28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30" dirty="0">
                <a:solidFill>
                  <a:srgbClr val="FFFFFF"/>
                </a:solidFill>
                <a:latin typeface="Cambria"/>
                <a:cs typeface="Cambria"/>
              </a:rPr>
              <a:t>(x/)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964685" y="5828791"/>
            <a:ext cx="467042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42795" marR="5080" indent="-203073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pentameter-5</a:t>
            </a:r>
            <a:r>
              <a:rPr sz="2800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80" dirty="0">
                <a:solidFill>
                  <a:srgbClr val="FFFFFF"/>
                </a:solidFill>
                <a:latin typeface="Cambria"/>
                <a:cs typeface="Cambria"/>
              </a:rPr>
              <a:t>heavy</a:t>
            </a:r>
            <a:r>
              <a:rPr sz="28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beats</a:t>
            </a:r>
            <a:r>
              <a:rPr sz="28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Cambria"/>
                <a:cs typeface="Cambria"/>
              </a:rPr>
              <a:t>per </a:t>
            </a:r>
            <a:r>
              <a:rPr sz="2800" spc="-6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30" dirty="0">
                <a:solidFill>
                  <a:srgbClr val="FFFFFF"/>
                </a:solidFill>
                <a:latin typeface="Cambria"/>
                <a:cs typeface="Cambria"/>
              </a:rPr>
              <a:t>line</a:t>
            </a:r>
            <a:endParaRPr sz="2800">
              <a:latin typeface="Cambria"/>
              <a:cs typeface="Cambria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99060" y="1376172"/>
          <a:ext cx="8814435" cy="8839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9815"/>
                <a:gridCol w="288289"/>
                <a:gridCol w="4897120"/>
              </a:tblGrid>
              <a:tr h="12954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550F03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 marL="621665" marR="184150" indent="-43180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400" spc="3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Simile-as</a:t>
                      </a:r>
                      <a:r>
                        <a:rPr sz="2400" spc="6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400" spc="4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if</a:t>
                      </a:r>
                      <a:r>
                        <a:rPr sz="2400" spc="7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400" spc="5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anything</a:t>
                      </a:r>
                      <a:r>
                        <a:rPr sz="2400" spc="10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400" spc="5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was</a:t>
                      </a:r>
                      <a:r>
                        <a:rPr sz="2400" spc="6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400" spc="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as</a:t>
                      </a:r>
                      <a:r>
                        <a:rPr sz="2400" spc="6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400" spc="8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good </a:t>
                      </a:r>
                      <a:r>
                        <a:rPr sz="2400" spc="-5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400" spc="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as</a:t>
                      </a:r>
                      <a:r>
                        <a:rPr sz="2400" spc="5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400" spc="2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his</a:t>
                      </a:r>
                      <a:r>
                        <a:rPr sz="2400" spc="7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400" spc="1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ancient</a:t>
                      </a:r>
                      <a:r>
                        <a:rPr sz="2400" spc="7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family</a:t>
                      </a:r>
                      <a:r>
                        <a:rPr sz="2400" spc="6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400" spc="5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name.</a:t>
                      </a:r>
                      <a:endParaRPr sz="2400">
                        <a:latin typeface="Cambria"/>
                        <a:cs typeface="Cambria"/>
                      </a:endParaRPr>
                    </a:p>
                  </a:txBody>
                  <a:tcPr marL="0" marR="0" marT="44450" marB="0">
                    <a:lnL w="28575">
                      <a:solidFill>
                        <a:srgbClr val="550F03"/>
                      </a:solidFill>
                      <a:prstDash val="solid"/>
                    </a:lnL>
                    <a:lnR w="28575">
                      <a:solidFill>
                        <a:srgbClr val="550F03"/>
                      </a:solidFill>
                      <a:prstDash val="solid"/>
                    </a:lnR>
                    <a:lnT w="28575">
                      <a:solidFill>
                        <a:srgbClr val="550F03"/>
                      </a:solidFill>
                      <a:prstDash val="solid"/>
                    </a:lnT>
                    <a:lnB w="28575">
                      <a:solidFill>
                        <a:srgbClr val="550F03"/>
                      </a:solidFill>
                      <a:prstDash val="solid"/>
                    </a:lnB>
                    <a:solidFill>
                      <a:srgbClr val="962009"/>
                    </a:solidFill>
                  </a:tcPr>
                </a:tc>
              </a:tr>
              <a:tr h="422211">
                <a:tc rowSpan="2">
                  <a:txBody>
                    <a:bodyPr/>
                    <a:lstStyle/>
                    <a:p>
                      <a:pPr algn="ctr">
                        <a:lnSpc>
                          <a:spcPts val="2725"/>
                        </a:lnSpc>
                      </a:pPr>
                      <a:r>
                        <a:rPr sz="2400" spc="5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Suggests</a:t>
                      </a:r>
                      <a:r>
                        <a:rPr sz="2400" spc="3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400" spc="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she</a:t>
                      </a:r>
                      <a:r>
                        <a:rPr sz="2400" spc="3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400" spc="2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thanks</a:t>
                      </a:r>
                      <a:endParaRPr sz="24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spc="3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them</a:t>
                      </a:r>
                      <a:r>
                        <a:rPr sz="2400" spc="6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400" spc="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in</a:t>
                      </a:r>
                      <a:r>
                        <a:rPr sz="2400" spc="4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other</a:t>
                      </a:r>
                      <a:r>
                        <a:rPr sz="2400" spc="7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400" spc="6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ways?</a:t>
                      </a:r>
                      <a:endParaRPr sz="24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28575">
                      <a:solidFill>
                        <a:srgbClr val="550F03"/>
                      </a:solidFill>
                      <a:prstDash val="solid"/>
                    </a:lnL>
                    <a:lnR w="28575">
                      <a:solidFill>
                        <a:srgbClr val="550F03"/>
                      </a:solidFill>
                      <a:prstDash val="solid"/>
                    </a:lnR>
                    <a:lnB w="28575">
                      <a:solidFill>
                        <a:srgbClr val="550F03"/>
                      </a:solidFill>
                      <a:prstDash val="solid"/>
                    </a:lnB>
                    <a:solidFill>
                      <a:srgbClr val="96200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550F03"/>
                      </a:solidFill>
                      <a:prstDash val="solid"/>
                    </a:lnL>
                    <a:lnR w="28575">
                      <a:solidFill>
                        <a:srgbClr val="550F03"/>
                      </a:solidFill>
                      <a:prstDash val="solid"/>
                    </a:lnR>
                    <a:lnB w="19050">
                      <a:solidFill>
                        <a:srgbClr val="DBA35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0" marB="0">
                    <a:lnL w="28575">
                      <a:solidFill>
                        <a:srgbClr val="550F03"/>
                      </a:solidFill>
                      <a:prstDash val="solid"/>
                    </a:lnL>
                    <a:lnR w="28575">
                      <a:solidFill>
                        <a:srgbClr val="550F03"/>
                      </a:solidFill>
                      <a:prstDash val="solid"/>
                    </a:lnR>
                    <a:lnT w="28575">
                      <a:solidFill>
                        <a:srgbClr val="550F03"/>
                      </a:solidFill>
                      <a:prstDash val="solid"/>
                    </a:lnT>
                    <a:lnB w="28575">
                      <a:solidFill>
                        <a:srgbClr val="550F03"/>
                      </a:solidFill>
                      <a:prstDash val="solid"/>
                    </a:lnB>
                    <a:solidFill>
                      <a:srgbClr val="962009"/>
                    </a:solidFill>
                  </a:tcPr>
                </a:tc>
              </a:tr>
              <a:tr h="31235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550F03"/>
                      </a:solidFill>
                      <a:prstDash val="solid"/>
                    </a:lnL>
                    <a:lnR w="28575">
                      <a:solidFill>
                        <a:srgbClr val="550F03"/>
                      </a:solidFill>
                      <a:prstDash val="solid"/>
                    </a:lnR>
                    <a:lnT w="28575">
                      <a:solidFill>
                        <a:srgbClr val="550F03"/>
                      </a:solidFill>
                      <a:prstDash val="solid"/>
                    </a:lnT>
                    <a:lnB w="28575">
                      <a:solidFill>
                        <a:srgbClr val="550F03"/>
                      </a:solidFill>
                      <a:prstDash val="solid"/>
                    </a:lnB>
                    <a:solidFill>
                      <a:srgbClr val="96200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550F03"/>
                      </a:solidFill>
                      <a:prstDash val="solid"/>
                    </a:lnL>
                    <a:lnR w="28575">
                      <a:solidFill>
                        <a:srgbClr val="550F03"/>
                      </a:solidFill>
                      <a:prstDash val="solid"/>
                    </a:lnR>
                    <a:lnT w="19050">
                      <a:solidFill>
                        <a:srgbClr val="DBA354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0" marB="0">
                    <a:lnL w="28575">
                      <a:solidFill>
                        <a:srgbClr val="550F03"/>
                      </a:solidFill>
                      <a:prstDash val="solid"/>
                    </a:lnL>
                    <a:lnR w="28575">
                      <a:solidFill>
                        <a:srgbClr val="550F03"/>
                      </a:solidFill>
                      <a:prstDash val="solid"/>
                    </a:lnR>
                    <a:lnT w="28575">
                      <a:solidFill>
                        <a:srgbClr val="550F03"/>
                      </a:solidFill>
                      <a:prstDash val="solid"/>
                    </a:lnT>
                    <a:lnB w="28575">
                      <a:solidFill>
                        <a:srgbClr val="550F03"/>
                      </a:solidFill>
                      <a:prstDash val="solid"/>
                    </a:lnB>
                    <a:solidFill>
                      <a:srgbClr val="962009"/>
                    </a:solidFill>
                  </a:tcPr>
                </a:tc>
              </a:tr>
            </a:tbl>
          </a:graphicData>
        </a:graphic>
      </p:graphicFrame>
      <p:sp>
        <p:nvSpPr>
          <p:cNvPr id="25" name="object 25"/>
          <p:cNvSpPr/>
          <p:nvPr/>
        </p:nvSpPr>
        <p:spPr>
          <a:xfrm>
            <a:off x="860501" y="2250185"/>
            <a:ext cx="4254500" cy="2334260"/>
          </a:xfrm>
          <a:custGeom>
            <a:avLst/>
            <a:gdLst/>
            <a:ahLst/>
            <a:cxnLst/>
            <a:rect l="l" t="t" r="r" b="b"/>
            <a:pathLst>
              <a:path w="4254500" h="2334260">
                <a:moveTo>
                  <a:pt x="4254296" y="2334006"/>
                </a:moveTo>
                <a:lnTo>
                  <a:pt x="4158538" y="0"/>
                </a:lnTo>
              </a:path>
              <a:path w="4254500" h="2334260">
                <a:moveTo>
                  <a:pt x="1607997" y="1609852"/>
                </a:moveTo>
                <a:lnTo>
                  <a:pt x="0" y="0"/>
                </a:lnTo>
              </a:path>
            </a:pathLst>
          </a:custGeom>
          <a:ln w="19812">
            <a:solidFill>
              <a:srgbClr val="550F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226433" y="1405890"/>
            <a:ext cx="7112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DBA354"/>
                </a:solidFill>
                <a:latin typeface="Wingdings"/>
                <a:cs typeface="Wingdings"/>
              </a:rPr>
              <a:t></a:t>
            </a:r>
            <a:endParaRPr sz="5400">
              <a:latin typeface="Wingdings"/>
              <a:cs typeface="Wingding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65605" y="1927796"/>
            <a:ext cx="4832985" cy="17780"/>
            <a:chOff x="1165605" y="1927796"/>
            <a:chExt cx="4832985" cy="17780"/>
          </a:xfrm>
        </p:grpSpPr>
        <p:sp>
          <p:nvSpPr>
            <p:cNvPr id="5" name="object 5"/>
            <p:cNvSpPr/>
            <p:nvPr/>
          </p:nvSpPr>
          <p:spPr>
            <a:xfrm>
              <a:off x="1171955" y="1937003"/>
              <a:ext cx="3119755" cy="1905"/>
            </a:xfrm>
            <a:custGeom>
              <a:avLst/>
              <a:gdLst/>
              <a:ahLst/>
              <a:cxnLst/>
              <a:rect l="l" t="t" r="r" b="b"/>
              <a:pathLst>
                <a:path w="3119754" h="1905">
                  <a:moveTo>
                    <a:pt x="3119755" y="165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DBA3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826508" y="1934781"/>
              <a:ext cx="1165225" cy="0"/>
            </a:xfrm>
            <a:custGeom>
              <a:avLst/>
              <a:gdLst/>
              <a:ahLst/>
              <a:cxnLst/>
              <a:rect l="l" t="t" r="r" b="b"/>
              <a:pathLst>
                <a:path w="1165225">
                  <a:moveTo>
                    <a:pt x="0" y="0"/>
                  </a:moveTo>
                  <a:lnTo>
                    <a:pt x="1165098" y="0"/>
                  </a:lnTo>
                </a:path>
              </a:pathLst>
            </a:custGeom>
            <a:ln w="13843">
              <a:solidFill>
                <a:srgbClr val="DBA3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86334" y="2045588"/>
            <a:ext cx="321564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252525"/>
                </a:solidFill>
                <a:latin typeface="Arial MT"/>
                <a:cs typeface="Arial MT"/>
              </a:rPr>
              <a:t>Who'd</a:t>
            </a:r>
            <a:r>
              <a:rPr sz="2600" spc="-2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rgbClr val="252525"/>
                </a:solidFill>
                <a:latin typeface="Arial MT"/>
                <a:cs typeface="Arial MT"/>
              </a:rPr>
              <a:t>stoop</a:t>
            </a:r>
            <a:r>
              <a:rPr sz="2600" spc="-3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rgbClr val="252525"/>
                </a:solidFill>
                <a:latin typeface="Arial MT"/>
                <a:cs typeface="Arial MT"/>
              </a:rPr>
              <a:t>to</a:t>
            </a:r>
            <a:r>
              <a:rPr sz="2600" spc="-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rgbClr val="252525"/>
                </a:solidFill>
                <a:latin typeface="Arial MT"/>
                <a:cs typeface="Arial MT"/>
              </a:rPr>
              <a:t>blame</a:t>
            </a:r>
            <a:endParaRPr sz="26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6334" y="2402205"/>
            <a:ext cx="6718300" cy="14928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965"/>
              </a:lnSpc>
              <a:spcBef>
                <a:spcPts val="105"/>
              </a:spcBef>
            </a:pPr>
            <a:r>
              <a:rPr sz="2600" dirty="0">
                <a:solidFill>
                  <a:srgbClr val="252525"/>
                </a:solidFill>
                <a:latin typeface="Arial MT"/>
                <a:cs typeface="Arial MT"/>
              </a:rPr>
              <a:t>This</a:t>
            </a:r>
            <a:r>
              <a:rPr sz="2600" spc="-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rgbClr val="252525"/>
                </a:solidFill>
                <a:latin typeface="Arial MT"/>
                <a:cs typeface="Arial MT"/>
              </a:rPr>
              <a:t>sort</a:t>
            </a:r>
            <a:r>
              <a:rPr sz="2600" spc="-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rgbClr val="252525"/>
                </a:solidFill>
                <a:latin typeface="Arial MT"/>
                <a:cs typeface="Arial MT"/>
              </a:rPr>
              <a:t>of </a:t>
            </a:r>
            <a:r>
              <a:rPr sz="2600" spc="-5" dirty="0">
                <a:solidFill>
                  <a:srgbClr val="252525"/>
                </a:solidFill>
                <a:latin typeface="Arial MT"/>
                <a:cs typeface="Arial MT"/>
              </a:rPr>
              <a:t>trifling?</a:t>
            </a:r>
            <a:r>
              <a:rPr sz="2600" spc="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rgbClr val="252525"/>
                </a:solidFill>
                <a:latin typeface="Arial MT"/>
                <a:cs typeface="Arial MT"/>
              </a:rPr>
              <a:t>Even</a:t>
            </a:r>
            <a:r>
              <a:rPr sz="2600" spc="-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rgbClr val="252525"/>
                </a:solidFill>
                <a:latin typeface="Arial MT"/>
                <a:cs typeface="Arial MT"/>
              </a:rPr>
              <a:t>had you</a:t>
            </a:r>
            <a:r>
              <a:rPr sz="2600" spc="-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rgbClr val="252525"/>
                </a:solidFill>
                <a:latin typeface="Arial MT"/>
                <a:cs typeface="Arial MT"/>
              </a:rPr>
              <a:t>skill</a:t>
            </a:r>
            <a:endParaRPr sz="2600">
              <a:latin typeface="Arial MT"/>
              <a:cs typeface="Arial MT"/>
            </a:endParaRPr>
          </a:p>
          <a:p>
            <a:pPr marL="12700" marR="5080">
              <a:lnSpc>
                <a:spcPct val="90000"/>
              </a:lnSpc>
              <a:spcBef>
                <a:spcPts val="155"/>
              </a:spcBef>
            </a:pPr>
            <a:r>
              <a:rPr sz="2600" dirty="0">
                <a:solidFill>
                  <a:srgbClr val="252525"/>
                </a:solidFill>
                <a:latin typeface="Arial MT"/>
                <a:cs typeface="Arial MT"/>
              </a:rPr>
              <a:t>In speech which I have not </a:t>
            </a:r>
            <a:r>
              <a:rPr sz="2600" spc="-5" dirty="0">
                <a:solidFill>
                  <a:srgbClr val="252525"/>
                </a:solidFill>
                <a:latin typeface="Arial MT"/>
                <a:cs typeface="Arial MT"/>
              </a:rPr>
              <a:t>to </a:t>
            </a:r>
            <a:r>
              <a:rPr sz="2600" spc="5" dirty="0">
                <a:solidFill>
                  <a:srgbClr val="252525"/>
                </a:solidFill>
                <a:latin typeface="Arial MT"/>
                <a:cs typeface="Arial MT"/>
              </a:rPr>
              <a:t>make </a:t>
            </a:r>
            <a:r>
              <a:rPr sz="2600" dirty="0">
                <a:solidFill>
                  <a:srgbClr val="252525"/>
                </a:solidFill>
                <a:latin typeface="Arial MT"/>
                <a:cs typeface="Arial MT"/>
              </a:rPr>
              <a:t>your will </a:t>
            </a:r>
            <a:r>
              <a:rPr sz="2600" spc="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rgbClr val="252525"/>
                </a:solidFill>
                <a:latin typeface="Arial MT"/>
                <a:cs typeface="Arial MT"/>
              </a:rPr>
              <a:t>Quite clear to such an one, and </a:t>
            </a:r>
            <a:r>
              <a:rPr sz="2600" spc="-45" dirty="0">
                <a:solidFill>
                  <a:srgbClr val="252525"/>
                </a:solidFill>
                <a:latin typeface="Arial MT"/>
                <a:cs typeface="Arial MT"/>
              </a:rPr>
              <a:t>say, </a:t>
            </a:r>
            <a:r>
              <a:rPr sz="2600" dirty="0">
                <a:solidFill>
                  <a:srgbClr val="252525"/>
                </a:solidFill>
                <a:latin typeface="Arial MT"/>
                <a:cs typeface="Arial MT"/>
              </a:rPr>
              <a:t>"Just this </a:t>
            </a:r>
            <a:r>
              <a:rPr sz="2600" spc="-7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rgbClr val="252525"/>
                </a:solidFill>
                <a:latin typeface="Arial MT"/>
                <a:cs typeface="Arial MT"/>
              </a:rPr>
              <a:t>"Or</a:t>
            </a:r>
            <a:r>
              <a:rPr sz="2600" spc="-5" dirty="0">
                <a:solidFill>
                  <a:srgbClr val="252525"/>
                </a:solidFill>
                <a:latin typeface="Arial MT"/>
                <a:cs typeface="Arial MT"/>
              </a:rPr>
              <a:t> that</a:t>
            </a:r>
            <a:r>
              <a:rPr sz="2600" dirty="0">
                <a:solidFill>
                  <a:srgbClr val="252525"/>
                </a:solidFill>
                <a:latin typeface="Arial MT"/>
                <a:cs typeface="Arial MT"/>
              </a:rPr>
              <a:t> in you</a:t>
            </a:r>
            <a:r>
              <a:rPr sz="2600" spc="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rgbClr val="252525"/>
                </a:solidFill>
                <a:latin typeface="Arial MT"/>
                <a:cs typeface="Arial MT"/>
              </a:rPr>
              <a:t>disgusts</a:t>
            </a:r>
            <a:r>
              <a:rPr sz="2600" spc="-2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rgbClr val="252525"/>
                </a:solidFill>
                <a:latin typeface="Arial MT"/>
                <a:cs typeface="Arial MT"/>
              </a:rPr>
              <a:t>me; here</a:t>
            </a:r>
            <a:r>
              <a:rPr sz="2600" spc="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rgbClr val="252525"/>
                </a:solidFill>
                <a:latin typeface="Arial MT"/>
                <a:cs typeface="Arial MT"/>
              </a:rPr>
              <a:t>you</a:t>
            </a:r>
            <a:r>
              <a:rPr sz="2600" spc="-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rgbClr val="252525"/>
                </a:solidFill>
                <a:latin typeface="Arial MT"/>
                <a:cs typeface="Arial MT"/>
              </a:rPr>
              <a:t>miss,</a:t>
            </a:r>
            <a:endParaRPr sz="26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6334" y="3829050"/>
            <a:ext cx="597598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252525"/>
                </a:solidFill>
                <a:latin typeface="Arial MT"/>
                <a:cs typeface="Arial MT"/>
              </a:rPr>
              <a:t>"Or </a:t>
            </a:r>
            <a:r>
              <a:rPr sz="2600" spc="-5" dirty="0">
                <a:solidFill>
                  <a:srgbClr val="252525"/>
                </a:solidFill>
                <a:latin typeface="Arial MT"/>
                <a:cs typeface="Arial MT"/>
              </a:rPr>
              <a:t>there</a:t>
            </a:r>
            <a:r>
              <a:rPr sz="2600" dirty="0">
                <a:solidFill>
                  <a:srgbClr val="252525"/>
                </a:solidFill>
                <a:latin typeface="Arial MT"/>
                <a:cs typeface="Arial MT"/>
              </a:rPr>
              <a:t> exceed</a:t>
            </a:r>
            <a:r>
              <a:rPr sz="2600" spc="-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rgbClr val="252525"/>
                </a:solidFill>
                <a:latin typeface="Arial MT"/>
                <a:cs typeface="Arial MT"/>
              </a:rPr>
              <a:t>the mark"</a:t>
            </a:r>
            <a:r>
              <a:rPr sz="2600" spc="-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rgbClr val="252525"/>
                </a:solidFill>
                <a:latin typeface="Arial MT"/>
                <a:cs typeface="Arial MT"/>
              </a:rPr>
              <a:t>and if she</a:t>
            </a:r>
            <a:r>
              <a:rPr sz="2600" spc="-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rgbClr val="252525"/>
                </a:solidFill>
                <a:latin typeface="Arial MT"/>
                <a:cs typeface="Arial MT"/>
              </a:rPr>
              <a:t>let</a:t>
            </a:r>
            <a:endParaRPr sz="26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6334" y="4185665"/>
            <a:ext cx="561149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252525"/>
                </a:solidFill>
                <a:latin typeface="Arial MT"/>
                <a:cs typeface="Arial MT"/>
              </a:rPr>
              <a:t>Herself</a:t>
            </a:r>
            <a:r>
              <a:rPr sz="2600" spc="-2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rgbClr val="252525"/>
                </a:solidFill>
                <a:latin typeface="Arial MT"/>
                <a:cs typeface="Arial MT"/>
              </a:rPr>
              <a:t>be lessoned</a:t>
            </a:r>
            <a:r>
              <a:rPr sz="2600" spc="-2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rgbClr val="252525"/>
                </a:solidFill>
                <a:latin typeface="Arial MT"/>
                <a:cs typeface="Arial MT"/>
              </a:rPr>
              <a:t>so,</a:t>
            </a:r>
            <a:r>
              <a:rPr sz="2600" spc="-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rgbClr val="252525"/>
                </a:solidFill>
                <a:latin typeface="Arial MT"/>
                <a:cs typeface="Arial MT"/>
              </a:rPr>
              <a:t>nor plainly</a:t>
            </a:r>
            <a:r>
              <a:rPr sz="2600" spc="-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rgbClr val="252525"/>
                </a:solidFill>
                <a:latin typeface="Arial MT"/>
                <a:cs typeface="Arial MT"/>
              </a:rPr>
              <a:t>set</a:t>
            </a:r>
            <a:endParaRPr sz="26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6334" y="4541977"/>
            <a:ext cx="7152005" cy="77978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5080">
              <a:lnSpc>
                <a:spcPts val="2810"/>
              </a:lnSpc>
              <a:spcBef>
                <a:spcPts val="455"/>
              </a:spcBef>
            </a:pPr>
            <a:r>
              <a:rPr sz="2600" dirty="0">
                <a:solidFill>
                  <a:srgbClr val="252525"/>
                </a:solidFill>
                <a:latin typeface="Arial MT"/>
                <a:cs typeface="Arial MT"/>
              </a:rPr>
              <a:t>Her wits </a:t>
            </a:r>
            <a:r>
              <a:rPr sz="2600" spc="-5" dirty="0">
                <a:solidFill>
                  <a:srgbClr val="252525"/>
                </a:solidFill>
                <a:latin typeface="Arial MT"/>
                <a:cs typeface="Arial MT"/>
              </a:rPr>
              <a:t>to </a:t>
            </a:r>
            <a:r>
              <a:rPr sz="2600" dirty="0">
                <a:solidFill>
                  <a:srgbClr val="252525"/>
                </a:solidFill>
                <a:latin typeface="Arial MT"/>
                <a:cs typeface="Arial MT"/>
              </a:rPr>
              <a:t>yours, forsooth, and </a:t>
            </a:r>
            <a:r>
              <a:rPr sz="2600" spc="5" dirty="0">
                <a:solidFill>
                  <a:srgbClr val="252525"/>
                </a:solidFill>
                <a:latin typeface="Arial MT"/>
                <a:cs typeface="Arial MT"/>
              </a:rPr>
              <a:t>make excuse, </a:t>
            </a:r>
            <a:r>
              <a:rPr sz="2600" spc="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rgbClr val="252525"/>
                </a:solidFill>
                <a:latin typeface="Arial MT"/>
                <a:cs typeface="Arial MT"/>
              </a:rPr>
              <a:t>E'en</a:t>
            </a:r>
            <a:r>
              <a:rPr sz="2600" spc="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rgbClr val="252525"/>
                </a:solidFill>
                <a:latin typeface="Arial MT"/>
                <a:cs typeface="Arial MT"/>
              </a:rPr>
              <a:t>then</a:t>
            </a:r>
            <a:r>
              <a:rPr sz="2600" spc="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rgbClr val="252525"/>
                </a:solidFill>
                <a:latin typeface="Arial MT"/>
                <a:cs typeface="Arial MT"/>
              </a:rPr>
              <a:t>would</a:t>
            </a:r>
            <a:r>
              <a:rPr sz="2600" spc="-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rgbClr val="252525"/>
                </a:solidFill>
                <a:latin typeface="Arial MT"/>
                <a:cs typeface="Arial MT"/>
              </a:rPr>
              <a:t>be</a:t>
            </a:r>
            <a:r>
              <a:rPr sz="2600" spc="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rgbClr val="252525"/>
                </a:solidFill>
                <a:latin typeface="Arial MT"/>
                <a:cs typeface="Arial MT"/>
              </a:rPr>
              <a:t>some</a:t>
            </a:r>
            <a:r>
              <a:rPr sz="2600" spc="-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rgbClr val="252525"/>
                </a:solidFill>
                <a:latin typeface="Arial MT"/>
                <a:cs typeface="Arial MT"/>
              </a:rPr>
              <a:t>stooping;</a:t>
            </a:r>
            <a:r>
              <a:rPr sz="2600" spc="-2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rgbClr val="252525"/>
                </a:solidFill>
                <a:latin typeface="Arial MT"/>
                <a:cs typeface="Arial MT"/>
              </a:rPr>
              <a:t>and I choose</a:t>
            </a:r>
            <a:endParaRPr sz="26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6334" y="5243576"/>
            <a:ext cx="226885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252525"/>
                </a:solidFill>
                <a:latin typeface="Arial MT"/>
                <a:cs typeface="Arial MT"/>
              </a:rPr>
              <a:t>Never</a:t>
            </a:r>
            <a:r>
              <a:rPr sz="2600" spc="-5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rgbClr val="252525"/>
                </a:solidFill>
                <a:latin typeface="Arial MT"/>
                <a:cs typeface="Arial MT"/>
              </a:rPr>
              <a:t>to</a:t>
            </a:r>
            <a:r>
              <a:rPr sz="2600" spc="-3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rgbClr val="252525"/>
                </a:solidFill>
                <a:latin typeface="Arial MT"/>
                <a:cs typeface="Arial MT"/>
              </a:rPr>
              <a:t>stoop.</a:t>
            </a:r>
            <a:endParaRPr sz="2600">
              <a:latin typeface="Arial MT"/>
              <a:cs typeface="Arial MT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538986" y="179578"/>
            <a:ext cx="4700905" cy="2010410"/>
            <a:chOff x="1538986" y="179578"/>
            <a:chExt cx="4700905" cy="2010410"/>
          </a:xfrm>
        </p:grpSpPr>
        <p:sp>
          <p:nvSpPr>
            <p:cNvPr id="14" name="object 14"/>
            <p:cNvSpPr/>
            <p:nvPr/>
          </p:nvSpPr>
          <p:spPr>
            <a:xfrm>
              <a:off x="1549146" y="189738"/>
              <a:ext cx="4680585" cy="1224280"/>
            </a:xfrm>
            <a:custGeom>
              <a:avLst/>
              <a:gdLst/>
              <a:ahLst/>
              <a:cxnLst/>
              <a:rect l="l" t="t" r="r" b="b"/>
              <a:pathLst>
                <a:path w="4680585" h="1224280">
                  <a:moveTo>
                    <a:pt x="4680204" y="0"/>
                  </a:moveTo>
                  <a:lnTo>
                    <a:pt x="0" y="0"/>
                  </a:lnTo>
                  <a:lnTo>
                    <a:pt x="0" y="1223771"/>
                  </a:lnTo>
                  <a:lnTo>
                    <a:pt x="4680204" y="1223771"/>
                  </a:lnTo>
                  <a:lnTo>
                    <a:pt x="4680204" y="0"/>
                  </a:lnTo>
                  <a:close/>
                </a:path>
              </a:pathLst>
            </a:custGeom>
            <a:solidFill>
              <a:srgbClr val="9620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549146" y="189738"/>
              <a:ext cx="4680585" cy="1990089"/>
            </a:xfrm>
            <a:custGeom>
              <a:avLst/>
              <a:gdLst/>
              <a:ahLst/>
              <a:cxnLst/>
              <a:rect l="l" t="t" r="r" b="b"/>
              <a:pathLst>
                <a:path w="4680585" h="1990089">
                  <a:moveTo>
                    <a:pt x="0" y="1223771"/>
                  </a:moveTo>
                  <a:lnTo>
                    <a:pt x="4680204" y="1223771"/>
                  </a:lnTo>
                  <a:lnTo>
                    <a:pt x="4680204" y="0"/>
                  </a:lnTo>
                  <a:lnTo>
                    <a:pt x="0" y="0"/>
                  </a:lnTo>
                  <a:lnTo>
                    <a:pt x="0" y="1223771"/>
                  </a:lnTo>
                  <a:close/>
                </a:path>
                <a:path w="4680585" h="1990089">
                  <a:moveTo>
                    <a:pt x="1022985" y="1989708"/>
                  </a:moveTo>
                  <a:lnTo>
                    <a:pt x="977137" y="1223644"/>
                  </a:lnTo>
                </a:path>
              </a:pathLst>
            </a:custGeom>
            <a:ln w="19812">
              <a:solidFill>
                <a:srgbClr val="550F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626489" y="217754"/>
            <a:ext cx="410337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30" dirty="0">
                <a:solidFill>
                  <a:srgbClr val="FFFFFF"/>
                </a:solidFill>
                <a:latin typeface="Cambria"/>
                <a:cs typeface="Cambria"/>
              </a:rPr>
              <a:t>Stoop:</a:t>
            </a:r>
            <a:r>
              <a:rPr sz="24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65" dirty="0">
                <a:solidFill>
                  <a:srgbClr val="FFFFFF"/>
                </a:solidFill>
                <a:latin typeface="Cambria"/>
                <a:cs typeface="Cambria"/>
              </a:rPr>
              <a:t>bow</a:t>
            </a:r>
            <a:r>
              <a:rPr sz="24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80" dirty="0">
                <a:solidFill>
                  <a:srgbClr val="FFFFFF"/>
                </a:solidFill>
                <a:latin typeface="Cambria"/>
                <a:cs typeface="Cambria"/>
              </a:rPr>
              <a:t>low.</a:t>
            </a:r>
            <a:endParaRPr sz="2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20" dirty="0">
                <a:solidFill>
                  <a:srgbClr val="FFFFFF"/>
                </a:solidFill>
                <a:latin typeface="Cambria"/>
                <a:cs typeface="Cambria"/>
              </a:rPr>
              <a:t>Blame:</a:t>
            </a:r>
            <a:r>
              <a:rPr sz="24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mbria"/>
                <a:cs typeface="Cambria"/>
              </a:rPr>
              <a:t>criticise</a:t>
            </a:r>
            <a:endParaRPr sz="2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2400" spc="35" dirty="0">
                <a:solidFill>
                  <a:srgbClr val="FFFFFF"/>
                </a:solidFill>
                <a:latin typeface="Cambria"/>
                <a:cs typeface="Cambria"/>
              </a:rPr>
              <a:t>Trifling:</a:t>
            </a:r>
            <a:r>
              <a:rPr sz="24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55" dirty="0">
                <a:solidFill>
                  <a:srgbClr val="FFFFFF"/>
                </a:solidFill>
                <a:latin typeface="Cambria"/>
                <a:cs typeface="Cambria"/>
              </a:rPr>
              <a:t>small,</a:t>
            </a:r>
            <a:r>
              <a:rPr sz="24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45" dirty="0">
                <a:solidFill>
                  <a:srgbClr val="FFFFFF"/>
                </a:solidFill>
                <a:latin typeface="Cambria"/>
                <a:cs typeface="Cambria"/>
              </a:rPr>
              <a:t>silly</a:t>
            </a:r>
            <a:r>
              <a:rPr sz="24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40" dirty="0">
                <a:solidFill>
                  <a:srgbClr val="FFFFFF"/>
                </a:solidFill>
                <a:latin typeface="Cambria"/>
                <a:cs typeface="Cambria"/>
              </a:rPr>
              <a:t>behaviour</a:t>
            </a:r>
            <a:endParaRPr sz="2400">
              <a:latin typeface="Cambria"/>
              <a:cs typeface="Cambri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187196" y="1421891"/>
            <a:ext cx="7969250" cy="1608455"/>
            <a:chOff x="1187196" y="1421891"/>
            <a:chExt cx="7969250" cy="1608455"/>
          </a:xfrm>
        </p:grpSpPr>
        <p:sp>
          <p:nvSpPr>
            <p:cNvPr id="18" name="object 18"/>
            <p:cNvSpPr/>
            <p:nvPr/>
          </p:nvSpPr>
          <p:spPr>
            <a:xfrm>
              <a:off x="1187196" y="1988819"/>
              <a:ext cx="2161540" cy="843280"/>
            </a:xfrm>
            <a:custGeom>
              <a:avLst/>
              <a:gdLst/>
              <a:ahLst/>
              <a:cxnLst/>
              <a:rect l="l" t="t" r="r" b="b"/>
              <a:pathLst>
                <a:path w="2161540" h="843280">
                  <a:moveTo>
                    <a:pt x="2161032" y="0"/>
                  </a:moveTo>
                  <a:lnTo>
                    <a:pt x="1296924" y="0"/>
                  </a:lnTo>
                  <a:lnTo>
                    <a:pt x="1296924" y="477012"/>
                  </a:lnTo>
                  <a:lnTo>
                    <a:pt x="864108" y="477012"/>
                  </a:lnTo>
                  <a:lnTo>
                    <a:pt x="864108" y="0"/>
                  </a:lnTo>
                  <a:lnTo>
                    <a:pt x="0" y="0"/>
                  </a:lnTo>
                  <a:lnTo>
                    <a:pt x="0" y="551688"/>
                  </a:lnTo>
                  <a:lnTo>
                    <a:pt x="720852" y="551688"/>
                  </a:lnTo>
                  <a:lnTo>
                    <a:pt x="720852" y="842772"/>
                  </a:lnTo>
                  <a:lnTo>
                    <a:pt x="1584960" y="842772"/>
                  </a:lnTo>
                  <a:lnTo>
                    <a:pt x="1584960" y="477012"/>
                  </a:lnTo>
                  <a:lnTo>
                    <a:pt x="2161032" y="477012"/>
                  </a:lnTo>
                  <a:lnTo>
                    <a:pt x="2161032" y="0"/>
                  </a:lnTo>
                  <a:close/>
                </a:path>
              </a:pathLst>
            </a:custGeom>
            <a:solidFill>
              <a:srgbClr val="FF0000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991605" y="1431797"/>
              <a:ext cx="3154680" cy="1224280"/>
            </a:xfrm>
            <a:custGeom>
              <a:avLst/>
              <a:gdLst/>
              <a:ahLst/>
              <a:cxnLst/>
              <a:rect l="l" t="t" r="r" b="b"/>
              <a:pathLst>
                <a:path w="3154679" h="1224280">
                  <a:moveTo>
                    <a:pt x="3154679" y="0"/>
                  </a:moveTo>
                  <a:lnTo>
                    <a:pt x="0" y="0"/>
                  </a:lnTo>
                  <a:lnTo>
                    <a:pt x="0" y="1223772"/>
                  </a:lnTo>
                  <a:lnTo>
                    <a:pt x="3154679" y="1223772"/>
                  </a:lnTo>
                  <a:lnTo>
                    <a:pt x="3154679" y="0"/>
                  </a:lnTo>
                  <a:close/>
                </a:path>
              </a:pathLst>
            </a:custGeom>
            <a:solidFill>
              <a:srgbClr val="9620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991605" y="1431797"/>
              <a:ext cx="3154680" cy="1224280"/>
            </a:xfrm>
            <a:custGeom>
              <a:avLst/>
              <a:gdLst/>
              <a:ahLst/>
              <a:cxnLst/>
              <a:rect l="l" t="t" r="r" b="b"/>
              <a:pathLst>
                <a:path w="3154679" h="1224280">
                  <a:moveTo>
                    <a:pt x="0" y="1223772"/>
                  </a:moveTo>
                  <a:lnTo>
                    <a:pt x="3154679" y="1223772"/>
                  </a:lnTo>
                  <a:lnTo>
                    <a:pt x="3154679" y="0"/>
                  </a:lnTo>
                  <a:lnTo>
                    <a:pt x="0" y="0"/>
                  </a:lnTo>
                  <a:lnTo>
                    <a:pt x="0" y="1223772"/>
                  </a:lnTo>
                  <a:close/>
                </a:path>
              </a:pathLst>
            </a:custGeom>
            <a:ln w="19812">
              <a:solidFill>
                <a:srgbClr val="550F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198872" y="2655442"/>
              <a:ext cx="1451610" cy="364490"/>
            </a:xfrm>
            <a:custGeom>
              <a:avLst/>
              <a:gdLst/>
              <a:ahLst/>
              <a:cxnLst/>
              <a:rect l="l" t="t" r="r" b="b"/>
              <a:pathLst>
                <a:path w="1451609" h="364489">
                  <a:moveTo>
                    <a:pt x="0" y="364490"/>
                  </a:moveTo>
                  <a:lnTo>
                    <a:pt x="1451355" y="0"/>
                  </a:lnTo>
                </a:path>
              </a:pathLst>
            </a:custGeom>
            <a:ln w="19812">
              <a:solidFill>
                <a:srgbClr val="550F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070472" y="1643583"/>
            <a:ext cx="291909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25" dirty="0">
                <a:solidFill>
                  <a:srgbClr val="FFFFFF"/>
                </a:solidFill>
                <a:latin typeface="Cambria"/>
                <a:cs typeface="Cambria"/>
              </a:rPr>
              <a:t>Fake</a:t>
            </a:r>
            <a:r>
              <a:rPr sz="24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50" dirty="0">
                <a:solidFill>
                  <a:srgbClr val="FFFFFF"/>
                </a:solidFill>
                <a:latin typeface="Cambria"/>
                <a:cs typeface="Cambria"/>
              </a:rPr>
              <a:t>modesty?</a:t>
            </a:r>
            <a:r>
              <a:rPr sz="24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160" dirty="0">
                <a:solidFill>
                  <a:srgbClr val="FFFFFF"/>
                </a:solidFill>
                <a:latin typeface="Cambria"/>
                <a:cs typeface="Cambria"/>
              </a:rPr>
              <a:t>He</a:t>
            </a:r>
            <a:endParaRPr sz="2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30" dirty="0">
                <a:solidFill>
                  <a:srgbClr val="FFFFFF"/>
                </a:solidFill>
                <a:latin typeface="Cambria"/>
                <a:cs typeface="Cambria"/>
              </a:rPr>
              <a:t>can</a:t>
            </a:r>
            <a:r>
              <a:rPr sz="24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35" dirty="0">
                <a:solidFill>
                  <a:srgbClr val="FFFFFF"/>
                </a:solidFill>
                <a:latin typeface="Cambria"/>
                <a:cs typeface="Cambria"/>
              </a:rPr>
              <a:t>speak</a:t>
            </a:r>
            <a:r>
              <a:rPr sz="24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50" dirty="0">
                <a:solidFill>
                  <a:srgbClr val="FFFFFF"/>
                </a:solidFill>
                <a:latin typeface="Cambria"/>
                <a:cs typeface="Cambria"/>
              </a:rPr>
              <a:t>well</a:t>
            </a:r>
            <a:r>
              <a:rPr sz="24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35" dirty="0">
                <a:solidFill>
                  <a:srgbClr val="FFFFFF"/>
                </a:solidFill>
                <a:latin typeface="Cambria"/>
                <a:cs typeface="Cambria"/>
              </a:rPr>
              <a:t>really.</a:t>
            </a:r>
            <a:endParaRPr sz="2400">
              <a:latin typeface="Cambria"/>
              <a:cs typeface="Cambri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114929" y="4907026"/>
            <a:ext cx="6042025" cy="1930400"/>
            <a:chOff x="3114929" y="4907026"/>
            <a:chExt cx="6042025" cy="1930400"/>
          </a:xfrm>
        </p:grpSpPr>
        <p:sp>
          <p:nvSpPr>
            <p:cNvPr id="24" name="object 24"/>
            <p:cNvSpPr/>
            <p:nvPr/>
          </p:nvSpPr>
          <p:spPr>
            <a:xfrm>
              <a:off x="4213098" y="5374386"/>
              <a:ext cx="4933315" cy="1452880"/>
            </a:xfrm>
            <a:custGeom>
              <a:avLst/>
              <a:gdLst/>
              <a:ahLst/>
              <a:cxnLst/>
              <a:rect l="l" t="t" r="r" b="b"/>
              <a:pathLst>
                <a:path w="4933315" h="1452879">
                  <a:moveTo>
                    <a:pt x="4933188" y="0"/>
                  </a:moveTo>
                  <a:lnTo>
                    <a:pt x="0" y="0"/>
                  </a:lnTo>
                  <a:lnTo>
                    <a:pt x="0" y="1452372"/>
                  </a:lnTo>
                  <a:lnTo>
                    <a:pt x="4933188" y="1452372"/>
                  </a:lnTo>
                  <a:lnTo>
                    <a:pt x="4933188" y="0"/>
                  </a:lnTo>
                  <a:close/>
                </a:path>
              </a:pathLst>
            </a:custGeom>
            <a:solidFill>
              <a:srgbClr val="9620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213098" y="5374386"/>
              <a:ext cx="4933315" cy="1452880"/>
            </a:xfrm>
            <a:custGeom>
              <a:avLst/>
              <a:gdLst/>
              <a:ahLst/>
              <a:cxnLst/>
              <a:rect l="l" t="t" r="r" b="b"/>
              <a:pathLst>
                <a:path w="4933315" h="1452879">
                  <a:moveTo>
                    <a:pt x="0" y="1452372"/>
                  </a:moveTo>
                  <a:lnTo>
                    <a:pt x="4933188" y="1452372"/>
                  </a:lnTo>
                  <a:lnTo>
                    <a:pt x="4933188" y="0"/>
                  </a:lnTo>
                  <a:lnTo>
                    <a:pt x="0" y="0"/>
                  </a:lnTo>
                  <a:lnTo>
                    <a:pt x="0" y="1452372"/>
                  </a:lnTo>
                  <a:close/>
                </a:path>
              </a:pathLst>
            </a:custGeom>
            <a:ln w="19812">
              <a:solidFill>
                <a:srgbClr val="550F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125089" y="4917186"/>
              <a:ext cx="1663064" cy="629920"/>
            </a:xfrm>
            <a:custGeom>
              <a:avLst/>
              <a:gdLst/>
              <a:ahLst/>
              <a:cxnLst/>
              <a:rect l="l" t="t" r="r" b="b"/>
              <a:pathLst>
                <a:path w="1663064" h="629920">
                  <a:moveTo>
                    <a:pt x="0" y="0"/>
                  </a:moveTo>
                  <a:lnTo>
                    <a:pt x="1663064" y="629666"/>
                  </a:lnTo>
                </a:path>
              </a:pathLst>
            </a:custGeom>
            <a:ln w="19812">
              <a:solidFill>
                <a:srgbClr val="550F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4291329" y="5334406"/>
            <a:ext cx="45250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65" dirty="0">
                <a:solidFill>
                  <a:srgbClr val="FFFFFF"/>
                </a:solidFill>
                <a:latin typeface="Cambria"/>
                <a:cs typeface="Cambria"/>
              </a:rPr>
              <a:t>Even</a:t>
            </a:r>
            <a:r>
              <a:rPr sz="2400" spc="50" dirty="0">
                <a:solidFill>
                  <a:srgbClr val="FFFFFF"/>
                </a:solidFill>
                <a:latin typeface="Cambria"/>
                <a:cs typeface="Cambria"/>
              </a:rPr>
              <a:t> if</a:t>
            </a:r>
            <a:r>
              <a:rPr sz="24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90" dirty="0">
                <a:solidFill>
                  <a:srgbClr val="FFFFFF"/>
                </a:solidFill>
                <a:latin typeface="Cambria"/>
                <a:cs typeface="Cambria"/>
              </a:rPr>
              <a:t>you</a:t>
            </a:r>
            <a:r>
              <a:rPr sz="24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50" dirty="0">
                <a:solidFill>
                  <a:srgbClr val="FFFFFF"/>
                </a:solidFill>
                <a:latin typeface="Cambria"/>
                <a:cs typeface="Cambria"/>
              </a:rPr>
              <a:t>wanted</a:t>
            </a:r>
            <a:r>
              <a:rPr sz="24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to</a:t>
            </a:r>
            <a:r>
              <a:rPr sz="24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mbria"/>
                <a:cs typeface="Cambria"/>
              </a:rPr>
              <a:t>correct</a:t>
            </a:r>
            <a:r>
              <a:rPr sz="24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mbria"/>
                <a:cs typeface="Cambria"/>
              </a:rPr>
              <a:t>her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291329" y="6066535"/>
            <a:ext cx="44608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45" dirty="0">
                <a:solidFill>
                  <a:srgbClr val="FFFFFF"/>
                </a:solidFill>
                <a:latin typeface="Cambria"/>
                <a:cs typeface="Cambria"/>
              </a:rPr>
              <a:t>argue</a:t>
            </a:r>
            <a:r>
              <a:rPr sz="24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30" dirty="0">
                <a:solidFill>
                  <a:srgbClr val="FFFFFF"/>
                </a:solidFill>
                <a:latin typeface="Cambria"/>
                <a:cs typeface="Cambria"/>
              </a:rPr>
              <a:t>back</a:t>
            </a:r>
            <a:r>
              <a:rPr sz="24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mbria"/>
                <a:cs typeface="Cambria"/>
              </a:rPr>
              <a:t>or</a:t>
            </a:r>
            <a:r>
              <a:rPr sz="24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50" dirty="0">
                <a:solidFill>
                  <a:srgbClr val="FFFFFF"/>
                </a:solidFill>
                <a:latin typeface="Cambria"/>
                <a:cs typeface="Cambria"/>
              </a:rPr>
              <a:t>make</a:t>
            </a:r>
            <a:r>
              <a:rPr sz="24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30" dirty="0">
                <a:solidFill>
                  <a:srgbClr val="FFFFFF"/>
                </a:solidFill>
                <a:latin typeface="Cambria"/>
                <a:cs typeface="Cambria"/>
              </a:rPr>
              <a:t>excuses,</a:t>
            </a:r>
            <a:r>
              <a:rPr sz="2400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Cambria"/>
                <a:cs typeface="Cambria"/>
              </a:rPr>
              <a:t>that </a:t>
            </a:r>
            <a:r>
              <a:rPr sz="2400" spc="-5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95" dirty="0">
                <a:solidFill>
                  <a:srgbClr val="FFFFFF"/>
                </a:solidFill>
                <a:latin typeface="Cambria"/>
                <a:cs typeface="Cambria"/>
              </a:rPr>
              <a:t>would</a:t>
            </a:r>
            <a:r>
              <a:rPr sz="24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45" dirty="0">
                <a:solidFill>
                  <a:srgbClr val="FFFFFF"/>
                </a:solidFill>
                <a:latin typeface="Cambria"/>
                <a:cs typeface="Cambria"/>
              </a:rPr>
              <a:t>mean</a:t>
            </a:r>
            <a:r>
              <a:rPr sz="24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90" dirty="0">
                <a:solidFill>
                  <a:srgbClr val="FFFFFF"/>
                </a:solidFill>
                <a:latin typeface="Cambria"/>
                <a:cs typeface="Cambria"/>
              </a:rPr>
              <a:t>“stooping”.</a:t>
            </a:r>
            <a:endParaRPr sz="2400">
              <a:latin typeface="Cambria"/>
              <a:cs typeface="Cambria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70434" y="5749797"/>
            <a:ext cx="4053204" cy="1073785"/>
            <a:chOff x="170434" y="5749797"/>
            <a:chExt cx="4053204" cy="1073785"/>
          </a:xfrm>
        </p:grpSpPr>
        <p:sp>
          <p:nvSpPr>
            <p:cNvPr id="30" name="object 30"/>
            <p:cNvSpPr/>
            <p:nvPr/>
          </p:nvSpPr>
          <p:spPr>
            <a:xfrm>
              <a:off x="180594" y="5759957"/>
              <a:ext cx="4032885" cy="1053465"/>
            </a:xfrm>
            <a:custGeom>
              <a:avLst/>
              <a:gdLst/>
              <a:ahLst/>
              <a:cxnLst/>
              <a:rect l="l" t="t" r="r" b="b"/>
              <a:pathLst>
                <a:path w="4032885" h="1053465">
                  <a:moveTo>
                    <a:pt x="4032504" y="0"/>
                  </a:moveTo>
                  <a:lnTo>
                    <a:pt x="0" y="0"/>
                  </a:lnTo>
                  <a:lnTo>
                    <a:pt x="0" y="1053084"/>
                  </a:lnTo>
                  <a:lnTo>
                    <a:pt x="4032504" y="1053084"/>
                  </a:lnTo>
                  <a:lnTo>
                    <a:pt x="40325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80594" y="5759957"/>
              <a:ext cx="4032885" cy="1053465"/>
            </a:xfrm>
            <a:custGeom>
              <a:avLst/>
              <a:gdLst/>
              <a:ahLst/>
              <a:cxnLst/>
              <a:rect l="l" t="t" r="r" b="b"/>
              <a:pathLst>
                <a:path w="4032885" h="1053465">
                  <a:moveTo>
                    <a:pt x="0" y="1053084"/>
                  </a:moveTo>
                  <a:lnTo>
                    <a:pt x="4032504" y="1053084"/>
                  </a:lnTo>
                  <a:lnTo>
                    <a:pt x="4032504" y="0"/>
                  </a:lnTo>
                  <a:lnTo>
                    <a:pt x="0" y="0"/>
                  </a:lnTo>
                  <a:lnTo>
                    <a:pt x="0" y="1053084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283565" y="5703823"/>
            <a:ext cx="86626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20185" algn="l"/>
              </a:tabLst>
            </a:pPr>
            <a:r>
              <a:rPr sz="2400" spc="35" dirty="0">
                <a:solidFill>
                  <a:srgbClr val="FFFFFF"/>
                </a:solidFill>
                <a:latin typeface="Cambria"/>
                <a:cs typeface="Cambria"/>
              </a:rPr>
              <a:t>Probably</a:t>
            </a:r>
            <a:r>
              <a:rPr sz="24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sz="2400" spc="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25" dirty="0">
                <a:solidFill>
                  <a:srgbClr val="FFFFFF"/>
                </a:solidFill>
                <a:latin typeface="Cambria"/>
                <a:cs typeface="Cambria"/>
              </a:rPr>
              <a:t>most</a:t>
            </a:r>
            <a:r>
              <a:rPr sz="2400" spc="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40" dirty="0">
                <a:solidFill>
                  <a:srgbClr val="FFFFFF"/>
                </a:solidFill>
                <a:latin typeface="Cambria"/>
                <a:cs typeface="Cambria"/>
              </a:rPr>
              <a:t>revealing	</a:t>
            </a:r>
            <a:r>
              <a:rPr sz="2400" spc="-5" dirty="0">
                <a:solidFill>
                  <a:srgbClr val="FFFFFF"/>
                </a:solidFill>
                <a:latin typeface="Cambria"/>
                <a:cs typeface="Cambria"/>
              </a:rPr>
              <a:t>errors,</a:t>
            </a:r>
            <a:r>
              <a:rPr sz="24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70" dirty="0">
                <a:solidFill>
                  <a:srgbClr val="FFFFFF"/>
                </a:solidFill>
                <a:latin typeface="Cambria"/>
                <a:cs typeface="Cambria"/>
              </a:rPr>
              <a:t>and </a:t>
            </a:r>
            <a:r>
              <a:rPr sz="2400" spc="10" dirty="0">
                <a:solidFill>
                  <a:srgbClr val="FFFFFF"/>
                </a:solidFill>
                <a:latin typeface="Cambria"/>
                <a:cs typeface="Cambria"/>
              </a:rPr>
              <a:t>she</a:t>
            </a:r>
            <a:r>
              <a:rPr sz="24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20" dirty="0">
                <a:solidFill>
                  <a:srgbClr val="FFFFFF"/>
                </a:solidFill>
                <a:latin typeface="Cambria"/>
                <a:cs typeface="Cambria"/>
              </a:rPr>
              <a:t>listened</a:t>
            </a:r>
            <a:r>
              <a:rPr sz="24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70" dirty="0">
                <a:solidFill>
                  <a:srgbClr val="FFFFFF"/>
                </a:solidFill>
                <a:latin typeface="Cambria"/>
                <a:cs typeface="Cambria"/>
              </a:rPr>
              <a:t>and</a:t>
            </a:r>
            <a:r>
              <a:rPr sz="24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75" dirty="0">
                <a:solidFill>
                  <a:srgbClr val="FFFFFF"/>
                </a:solidFill>
                <a:latin typeface="Cambria"/>
                <a:cs typeface="Cambria"/>
              </a:rPr>
              <a:t>didn’t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81685" y="6069583"/>
            <a:ext cx="34283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bit</a:t>
            </a:r>
            <a:r>
              <a:rPr sz="24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30" dirty="0">
                <a:solidFill>
                  <a:srgbClr val="FFFFFF"/>
                </a:solidFill>
                <a:latin typeface="Cambria"/>
                <a:cs typeface="Cambria"/>
              </a:rPr>
              <a:t>about</a:t>
            </a:r>
            <a:r>
              <a:rPr sz="24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sz="24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110" dirty="0">
                <a:solidFill>
                  <a:srgbClr val="FFFFFF"/>
                </a:solidFill>
                <a:latin typeface="Cambria"/>
                <a:cs typeface="Cambria"/>
              </a:rPr>
              <a:t>Duke.</a:t>
            </a:r>
            <a:r>
              <a:rPr sz="24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65" dirty="0">
                <a:solidFill>
                  <a:srgbClr val="FFFFFF"/>
                </a:solidFill>
                <a:latin typeface="Cambria"/>
                <a:cs typeface="Cambria"/>
              </a:rPr>
              <a:t>What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95401" y="6435039"/>
            <a:ext cx="34004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30" dirty="0">
                <a:solidFill>
                  <a:srgbClr val="FFFFFF"/>
                </a:solidFill>
                <a:latin typeface="Cambria"/>
                <a:cs typeface="Cambria"/>
              </a:rPr>
              <a:t>does</a:t>
            </a:r>
            <a:r>
              <a:rPr sz="24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mbria"/>
                <a:cs typeface="Cambria"/>
              </a:rPr>
              <a:t>it</a:t>
            </a:r>
            <a:r>
              <a:rPr sz="24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Cambria"/>
                <a:cs typeface="Cambria"/>
              </a:rPr>
              <a:t>tell</a:t>
            </a:r>
            <a:r>
              <a:rPr sz="24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50" dirty="0">
                <a:solidFill>
                  <a:srgbClr val="FFFFFF"/>
                </a:solidFill>
                <a:latin typeface="Cambria"/>
                <a:cs typeface="Cambria"/>
              </a:rPr>
              <a:t>us </a:t>
            </a:r>
            <a:r>
              <a:rPr sz="2400" spc="35" dirty="0">
                <a:solidFill>
                  <a:srgbClr val="FFFFFF"/>
                </a:solidFill>
                <a:latin typeface="Cambria"/>
                <a:cs typeface="Cambria"/>
              </a:rPr>
              <a:t>about</a:t>
            </a:r>
            <a:r>
              <a:rPr sz="24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65" dirty="0">
                <a:solidFill>
                  <a:srgbClr val="FFFFFF"/>
                </a:solidFill>
                <a:latin typeface="Cambria"/>
                <a:cs typeface="Cambria"/>
              </a:rPr>
              <a:t>him?</a:t>
            </a:r>
            <a:endParaRPr sz="2400">
              <a:latin typeface="Cambria"/>
              <a:cs typeface="Cambria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1493519" y="3867911"/>
            <a:ext cx="7660640" cy="1882139"/>
            <a:chOff x="1493519" y="3867911"/>
            <a:chExt cx="7660640" cy="1882139"/>
          </a:xfrm>
        </p:grpSpPr>
        <p:sp>
          <p:nvSpPr>
            <p:cNvPr id="36" name="object 36"/>
            <p:cNvSpPr/>
            <p:nvPr/>
          </p:nvSpPr>
          <p:spPr>
            <a:xfrm>
              <a:off x="1493520" y="4472939"/>
              <a:ext cx="3797935" cy="1277620"/>
            </a:xfrm>
            <a:custGeom>
              <a:avLst/>
              <a:gdLst/>
              <a:ahLst/>
              <a:cxnLst/>
              <a:rect l="l" t="t" r="r" b="b"/>
              <a:pathLst>
                <a:path w="3797935" h="1277620">
                  <a:moveTo>
                    <a:pt x="990600" y="827544"/>
                  </a:moveTo>
                  <a:lnTo>
                    <a:pt x="0" y="827544"/>
                  </a:lnTo>
                  <a:lnTo>
                    <a:pt x="0" y="1277112"/>
                  </a:lnTo>
                  <a:lnTo>
                    <a:pt x="990600" y="1277112"/>
                  </a:lnTo>
                  <a:lnTo>
                    <a:pt x="990600" y="827544"/>
                  </a:lnTo>
                  <a:close/>
                </a:path>
                <a:path w="3797935" h="1277620">
                  <a:moveTo>
                    <a:pt x="3797808" y="449580"/>
                  </a:moveTo>
                  <a:lnTo>
                    <a:pt x="2682240" y="449580"/>
                  </a:lnTo>
                  <a:lnTo>
                    <a:pt x="2682240" y="0"/>
                  </a:lnTo>
                  <a:lnTo>
                    <a:pt x="1278636" y="0"/>
                  </a:lnTo>
                  <a:lnTo>
                    <a:pt x="1278636" y="449580"/>
                  </a:lnTo>
                  <a:lnTo>
                    <a:pt x="2394204" y="449580"/>
                  </a:lnTo>
                  <a:lnTo>
                    <a:pt x="2394204" y="900684"/>
                  </a:lnTo>
                  <a:lnTo>
                    <a:pt x="3797808" y="900684"/>
                  </a:lnTo>
                  <a:lnTo>
                    <a:pt x="3797808" y="449580"/>
                  </a:lnTo>
                  <a:close/>
                </a:path>
              </a:pathLst>
            </a:custGeom>
            <a:solidFill>
              <a:srgbClr val="FF0000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326885" y="3877817"/>
              <a:ext cx="2817495" cy="612775"/>
            </a:xfrm>
            <a:custGeom>
              <a:avLst/>
              <a:gdLst/>
              <a:ahLst/>
              <a:cxnLst/>
              <a:rect l="l" t="t" r="r" b="b"/>
              <a:pathLst>
                <a:path w="2817495" h="612775">
                  <a:moveTo>
                    <a:pt x="0" y="612647"/>
                  </a:moveTo>
                  <a:lnTo>
                    <a:pt x="2817114" y="612647"/>
                  </a:lnTo>
                  <a:lnTo>
                    <a:pt x="2817114" y="0"/>
                  </a:lnTo>
                  <a:lnTo>
                    <a:pt x="0" y="0"/>
                  </a:lnTo>
                  <a:lnTo>
                    <a:pt x="0" y="612647"/>
                  </a:lnTo>
                  <a:close/>
                </a:path>
              </a:pathLst>
            </a:custGeom>
            <a:solidFill>
              <a:srgbClr val="9620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326885" y="4480559"/>
              <a:ext cx="2817495" cy="20320"/>
            </a:xfrm>
            <a:custGeom>
              <a:avLst/>
              <a:gdLst/>
              <a:ahLst/>
              <a:cxnLst/>
              <a:rect l="l" t="t" r="r" b="b"/>
              <a:pathLst>
                <a:path w="2817495" h="20320">
                  <a:moveTo>
                    <a:pt x="0" y="19812"/>
                  </a:moveTo>
                  <a:lnTo>
                    <a:pt x="2817114" y="19812"/>
                  </a:lnTo>
                  <a:lnTo>
                    <a:pt x="2817114" y="0"/>
                  </a:lnTo>
                  <a:lnTo>
                    <a:pt x="0" y="0"/>
                  </a:lnTo>
                  <a:lnTo>
                    <a:pt x="0" y="19812"/>
                  </a:lnTo>
                  <a:close/>
                </a:path>
              </a:pathLst>
            </a:custGeom>
            <a:solidFill>
              <a:srgbClr val="550F03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326885" y="3877817"/>
              <a:ext cx="2817495" cy="612775"/>
            </a:xfrm>
            <a:custGeom>
              <a:avLst/>
              <a:gdLst/>
              <a:ahLst/>
              <a:cxnLst/>
              <a:rect l="l" t="t" r="r" b="b"/>
              <a:pathLst>
                <a:path w="2817495" h="612775">
                  <a:moveTo>
                    <a:pt x="2817114" y="0"/>
                  </a:moveTo>
                  <a:lnTo>
                    <a:pt x="0" y="0"/>
                  </a:lnTo>
                  <a:lnTo>
                    <a:pt x="0" y="612647"/>
                  </a:lnTo>
                </a:path>
              </a:pathLst>
            </a:custGeom>
            <a:ln w="19812">
              <a:solidFill>
                <a:srgbClr val="550F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301997" y="4490465"/>
              <a:ext cx="2614295" cy="182880"/>
            </a:xfrm>
            <a:custGeom>
              <a:avLst/>
              <a:gdLst/>
              <a:ahLst/>
              <a:cxnLst/>
              <a:rect l="l" t="t" r="r" b="b"/>
              <a:pathLst>
                <a:path w="2614295" h="182879">
                  <a:moveTo>
                    <a:pt x="0" y="182371"/>
                  </a:moveTo>
                  <a:lnTo>
                    <a:pt x="2613786" y="0"/>
                  </a:lnTo>
                </a:path>
              </a:pathLst>
            </a:custGeom>
            <a:ln w="19812">
              <a:solidFill>
                <a:srgbClr val="550F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6336791" y="3967353"/>
            <a:ext cx="28073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645">
              <a:lnSpc>
                <a:spcPct val="100000"/>
              </a:lnSpc>
              <a:spcBef>
                <a:spcPts val="100"/>
              </a:spcBef>
            </a:pPr>
            <a:r>
              <a:rPr sz="2400" spc="25" dirty="0">
                <a:solidFill>
                  <a:srgbClr val="FFFFFF"/>
                </a:solidFill>
                <a:latin typeface="Cambria"/>
                <a:cs typeface="Cambria"/>
              </a:rPr>
              <a:t>Forsooth=in</a:t>
            </a:r>
            <a:r>
              <a:rPr sz="24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25" dirty="0">
                <a:solidFill>
                  <a:srgbClr val="FFFFFF"/>
                </a:solidFill>
                <a:latin typeface="Cambria"/>
                <a:cs typeface="Cambria"/>
              </a:rPr>
              <a:t>truth.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763267" y="2834639"/>
            <a:ext cx="1710055" cy="365760"/>
          </a:xfrm>
          <a:custGeom>
            <a:avLst/>
            <a:gdLst/>
            <a:ahLst/>
            <a:cxnLst/>
            <a:rect l="l" t="t" r="r" b="b"/>
            <a:pathLst>
              <a:path w="1710054" h="365760">
                <a:moveTo>
                  <a:pt x="1709928" y="0"/>
                </a:moveTo>
                <a:lnTo>
                  <a:pt x="0" y="0"/>
                </a:lnTo>
                <a:lnTo>
                  <a:pt x="0" y="365760"/>
                </a:lnTo>
                <a:lnTo>
                  <a:pt x="1709928" y="365760"/>
                </a:lnTo>
                <a:lnTo>
                  <a:pt x="1709928" y="0"/>
                </a:lnTo>
                <a:close/>
              </a:path>
            </a:pathLst>
          </a:custGeom>
          <a:solidFill>
            <a:srgbClr val="FF0000">
              <a:alpha val="3882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634229" y="251206"/>
            <a:ext cx="4509770" cy="6607175"/>
            <a:chOff x="4634229" y="251206"/>
            <a:chExt cx="4509770" cy="660717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23203" y="2929126"/>
              <a:ext cx="3320796" cy="392887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931664" y="2452115"/>
              <a:ext cx="864235" cy="477520"/>
            </a:xfrm>
            <a:custGeom>
              <a:avLst/>
              <a:gdLst/>
              <a:ahLst/>
              <a:cxnLst/>
              <a:rect l="l" t="t" r="r" b="b"/>
              <a:pathLst>
                <a:path w="864235" h="477519">
                  <a:moveTo>
                    <a:pt x="864108" y="0"/>
                  </a:moveTo>
                  <a:lnTo>
                    <a:pt x="0" y="0"/>
                  </a:lnTo>
                  <a:lnTo>
                    <a:pt x="0" y="11303"/>
                  </a:lnTo>
                  <a:lnTo>
                    <a:pt x="0" y="477012"/>
                  </a:lnTo>
                  <a:lnTo>
                    <a:pt x="864108" y="477012"/>
                  </a:lnTo>
                  <a:lnTo>
                    <a:pt x="864108" y="11303"/>
                  </a:lnTo>
                  <a:lnTo>
                    <a:pt x="864108" y="0"/>
                  </a:lnTo>
                  <a:close/>
                </a:path>
              </a:pathLst>
            </a:custGeom>
            <a:solidFill>
              <a:srgbClr val="FF0000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644389" y="261366"/>
              <a:ext cx="2664460" cy="1272540"/>
            </a:xfrm>
            <a:custGeom>
              <a:avLst/>
              <a:gdLst/>
              <a:ahLst/>
              <a:cxnLst/>
              <a:rect l="l" t="t" r="r" b="b"/>
              <a:pathLst>
                <a:path w="2664459" h="1272540">
                  <a:moveTo>
                    <a:pt x="2663952" y="0"/>
                  </a:moveTo>
                  <a:lnTo>
                    <a:pt x="0" y="0"/>
                  </a:lnTo>
                  <a:lnTo>
                    <a:pt x="0" y="1272540"/>
                  </a:lnTo>
                  <a:lnTo>
                    <a:pt x="2663952" y="1272540"/>
                  </a:lnTo>
                  <a:lnTo>
                    <a:pt x="2663952" y="0"/>
                  </a:lnTo>
                  <a:close/>
                </a:path>
              </a:pathLst>
            </a:custGeom>
            <a:solidFill>
              <a:srgbClr val="9620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644389" y="261366"/>
              <a:ext cx="2664460" cy="2192655"/>
            </a:xfrm>
            <a:custGeom>
              <a:avLst/>
              <a:gdLst/>
              <a:ahLst/>
              <a:cxnLst/>
              <a:rect l="l" t="t" r="r" b="b"/>
              <a:pathLst>
                <a:path w="2664459" h="2192655">
                  <a:moveTo>
                    <a:pt x="0" y="1272540"/>
                  </a:moveTo>
                  <a:lnTo>
                    <a:pt x="2663952" y="1272540"/>
                  </a:lnTo>
                  <a:lnTo>
                    <a:pt x="2663952" y="0"/>
                  </a:lnTo>
                  <a:lnTo>
                    <a:pt x="0" y="0"/>
                  </a:lnTo>
                  <a:lnTo>
                    <a:pt x="0" y="1272540"/>
                  </a:lnTo>
                  <a:close/>
                </a:path>
                <a:path w="2664459" h="2192655">
                  <a:moveTo>
                    <a:pt x="781685" y="2192147"/>
                  </a:moveTo>
                  <a:lnTo>
                    <a:pt x="818134" y="1300226"/>
                  </a:lnTo>
                </a:path>
              </a:pathLst>
            </a:custGeom>
            <a:ln w="19812">
              <a:solidFill>
                <a:srgbClr val="550F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649476" y="1329689"/>
            <a:ext cx="2179320" cy="1214755"/>
          </a:xfrm>
          <a:custGeom>
            <a:avLst/>
            <a:gdLst/>
            <a:ahLst/>
            <a:cxnLst/>
            <a:rect l="l" t="t" r="r" b="b"/>
            <a:pathLst>
              <a:path w="2179320" h="1214755">
                <a:moveTo>
                  <a:pt x="2178939" y="1214627"/>
                </a:moveTo>
                <a:lnTo>
                  <a:pt x="0" y="0"/>
                </a:lnTo>
              </a:path>
            </a:pathLst>
          </a:custGeom>
          <a:ln w="19812">
            <a:solidFill>
              <a:srgbClr val="550F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73074" y="896874"/>
            <a:ext cx="3240405" cy="433070"/>
          </a:xfrm>
          <a:prstGeom prst="rect">
            <a:avLst/>
          </a:prstGeom>
          <a:solidFill>
            <a:srgbClr val="962009"/>
          </a:solidFill>
          <a:ln w="19811">
            <a:solidFill>
              <a:srgbClr val="550F03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95"/>
              </a:spcBef>
            </a:pPr>
            <a:r>
              <a:rPr sz="2400" spc="20" dirty="0">
                <a:solidFill>
                  <a:srgbClr val="FFFFFF"/>
                </a:solidFill>
                <a:latin typeface="Cambria"/>
                <a:cs typeface="Cambria"/>
              </a:rPr>
              <a:t>Rhetorical</a:t>
            </a:r>
            <a:r>
              <a:rPr sz="24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30" dirty="0">
                <a:solidFill>
                  <a:srgbClr val="FFFFFF"/>
                </a:solidFill>
                <a:latin typeface="Cambria"/>
                <a:cs typeface="Cambria"/>
              </a:rPr>
              <a:t>question.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23638" y="314325"/>
            <a:ext cx="234886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65" dirty="0">
                <a:solidFill>
                  <a:srgbClr val="FFFFFF"/>
                </a:solidFill>
                <a:latin typeface="Cambria"/>
                <a:cs typeface="Cambria"/>
              </a:rPr>
              <a:t>What </a:t>
            </a:r>
            <a:r>
              <a:rPr sz="2400" spc="50" dirty="0">
                <a:solidFill>
                  <a:srgbClr val="FFFFFF"/>
                </a:solidFill>
                <a:latin typeface="Cambria"/>
                <a:cs typeface="Cambria"/>
              </a:rPr>
              <a:t>grew? </a:t>
            </a:r>
            <a:r>
              <a:rPr sz="2400" spc="85" dirty="0">
                <a:solidFill>
                  <a:srgbClr val="FFFFFF"/>
                </a:solidFill>
                <a:latin typeface="Cambria"/>
                <a:cs typeface="Cambria"/>
              </a:rPr>
              <a:t>Her </a:t>
            </a:r>
            <a:r>
              <a:rPr sz="2400" spc="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105" dirty="0">
                <a:solidFill>
                  <a:srgbClr val="FFFFFF"/>
                </a:solidFill>
                <a:latin typeface="Cambria"/>
                <a:cs typeface="Cambria"/>
              </a:rPr>
              <a:t>“blushing” </a:t>
            </a:r>
            <a:r>
              <a:rPr sz="2400" spc="-5" dirty="0">
                <a:solidFill>
                  <a:srgbClr val="FFFFFF"/>
                </a:solidFill>
                <a:latin typeface="Cambria"/>
                <a:cs typeface="Cambria"/>
              </a:rPr>
              <a:t>or </a:t>
            </a:r>
            <a:r>
              <a:rPr sz="2400" spc="25" dirty="0">
                <a:solidFill>
                  <a:srgbClr val="FFFFFF"/>
                </a:solidFill>
                <a:latin typeface="Cambria"/>
                <a:cs typeface="Cambria"/>
              </a:rPr>
              <a:t>his </a:t>
            </a:r>
            <a:r>
              <a:rPr sz="2400" spc="-5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30" dirty="0">
                <a:solidFill>
                  <a:srgbClr val="FFFFFF"/>
                </a:solidFill>
                <a:latin typeface="Cambria"/>
                <a:cs typeface="Cambria"/>
              </a:rPr>
              <a:t>jealousy?</a:t>
            </a:r>
            <a:endParaRPr sz="2400">
              <a:latin typeface="Cambria"/>
              <a:cs typeface="Cambri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441827" y="2459735"/>
            <a:ext cx="5306060" cy="2035810"/>
            <a:chOff x="3441827" y="2459735"/>
            <a:chExt cx="5306060" cy="2035810"/>
          </a:xfrm>
        </p:grpSpPr>
        <p:sp>
          <p:nvSpPr>
            <p:cNvPr id="12" name="object 12"/>
            <p:cNvSpPr/>
            <p:nvPr/>
          </p:nvSpPr>
          <p:spPr>
            <a:xfrm>
              <a:off x="6947916" y="2459735"/>
              <a:ext cx="1800225" cy="477520"/>
            </a:xfrm>
            <a:custGeom>
              <a:avLst/>
              <a:gdLst/>
              <a:ahLst/>
              <a:cxnLst/>
              <a:rect l="l" t="t" r="r" b="b"/>
              <a:pathLst>
                <a:path w="1800225" h="477519">
                  <a:moveTo>
                    <a:pt x="1799844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1799844" y="477012"/>
                  </a:lnTo>
                  <a:lnTo>
                    <a:pt x="1799844" y="0"/>
                  </a:lnTo>
                  <a:close/>
                </a:path>
              </a:pathLst>
            </a:custGeom>
            <a:solidFill>
              <a:srgbClr val="FF0000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451987" y="2952114"/>
              <a:ext cx="3434079" cy="1533525"/>
            </a:xfrm>
            <a:custGeom>
              <a:avLst/>
              <a:gdLst/>
              <a:ahLst/>
              <a:cxnLst/>
              <a:rect l="l" t="t" r="r" b="b"/>
              <a:pathLst>
                <a:path w="3434079" h="1533525">
                  <a:moveTo>
                    <a:pt x="3433953" y="0"/>
                  </a:moveTo>
                  <a:lnTo>
                    <a:pt x="0" y="1533271"/>
                  </a:lnTo>
                </a:path>
              </a:pathLst>
            </a:custGeom>
            <a:ln w="19812">
              <a:solidFill>
                <a:srgbClr val="550F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764029" y="4488941"/>
            <a:ext cx="3816350" cy="1271270"/>
          </a:xfrm>
          <a:prstGeom prst="rect">
            <a:avLst/>
          </a:prstGeom>
          <a:solidFill>
            <a:srgbClr val="962009"/>
          </a:solidFill>
          <a:ln w="19811">
            <a:solidFill>
              <a:srgbClr val="550F03"/>
            </a:solidFill>
          </a:ln>
        </p:spPr>
        <p:txBody>
          <a:bodyPr vert="horz" wrap="square" lIns="0" tIns="24828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955"/>
              </a:spcBef>
            </a:pPr>
            <a:r>
              <a:rPr sz="2400" spc="125" dirty="0">
                <a:solidFill>
                  <a:srgbClr val="FFFFFF"/>
                </a:solidFill>
                <a:latin typeface="Cambria"/>
                <a:cs typeface="Cambria"/>
              </a:rPr>
              <a:t>Gave</a:t>
            </a:r>
            <a:r>
              <a:rPr sz="24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20" dirty="0">
                <a:solidFill>
                  <a:srgbClr val="FFFFFF"/>
                </a:solidFill>
                <a:latin typeface="Cambria"/>
                <a:cs typeface="Cambria"/>
              </a:rPr>
              <a:t>orders,</a:t>
            </a:r>
            <a:r>
              <a:rPr sz="24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70" dirty="0">
                <a:solidFill>
                  <a:srgbClr val="FFFFFF"/>
                </a:solidFill>
                <a:latin typeface="Cambria"/>
                <a:cs typeface="Cambria"/>
              </a:rPr>
              <a:t>and</a:t>
            </a:r>
            <a:r>
              <a:rPr sz="24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70" dirty="0">
                <a:solidFill>
                  <a:srgbClr val="FFFFFF"/>
                </a:solidFill>
                <a:latin typeface="Cambria"/>
                <a:cs typeface="Cambria"/>
              </a:rPr>
              <a:t>had</a:t>
            </a:r>
            <a:r>
              <a:rPr sz="24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her</a:t>
            </a:r>
            <a:endParaRPr sz="2400">
              <a:latin typeface="Cambria"/>
              <a:cs typeface="Cambria"/>
            </a:endParaRPr>
          </a:p>
          <a:p>
            <a:pPr marL="90805">
              <a:lnSpc>
                <a:spcPct val="100000"/>
              </a:lnSpc>
            </a:pPr>
            <a:r>
              <a:rPr sz="2400" spc="20" dirty="0">
                <a:solidFill>
                  <a:srgbClr val="FFFFFF"/>
                </a:solidFill>
                <a:latin typeface="Cambria"/>
                <a:cs typeface="Cambria"/>
              </a:rPr>
              <a:t>assassinated.</a:t>
            </a:r>
            <a:r>
              <a:rPr sz="24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60" dirty="0">
                <a:solidFill>
                  <a:srgbClr val="FFFFFF"/>
                </a:solidFill>
                <a:latin typeface="Cambria"/>
                <a:cs typeface="Cambria"/>
              </a:rPr>
              <a:t>Powerful.</a:t>
            </a:r>
            <a:endParaRPr sz="2400">
              <a:latin typeface="Cambria"/>
              <a:cs typeface="Cambri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18515" y="2834639"/>
            <a:ext cx="4063365" cy="1382395"/>
            <a:chOff x="318515" y="2834639"/>
            <a:chExt cx="4063365" cy="1382395"/>
          </a:xfrm>
        </p:grpSpPr>
        <p:sp>
          <p:nvSpPr>
            <p:cNvPr id="16" name="object 16"/>
            <p:cNvSpPr/>
            <p:nvPr/>
          </p:nvSpPr>
          <p:spPr>
            <a:xfrm>
              <a:off x="1357883" y="2834639"/>
              <a:ext cx="3023870" cy="477520"/>
            </a:xfrm>
            <a:custGeom>
              <a:avLst/>
              <a:gdLst/>
              <a:ahLst/>
              <a:cxnLst/>
              <a:rect l="l" t="t" r="r" b="b"/>
              <a:pathLst>
                <a:path w="3023870" h="477520">
                  <a:moveTo>
                    <a:pt x="3023616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3023616" y="477012"/>
                  </a:lnTo>
                  <a:lnTo>
                    <a:pt x="3023616" y="0"/>
                  </a:lnTo>
                  <a:close/>
                </a:path>
              </a:pathLst>
            </a:custGeom>
            <a:solidFill>
              <a:srgbClr val="FF0000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28421" y="3571493"/>
              <a:ext cx="3672840" cy="635635"/>
            </a:xfrm>
            <a:custGeom>
              <a:avLst/>
              <a:gdLst/>
              <a:ahLst/>
              <a:cxnLst/>
              <a:rect l="l" t="t" r="r" b="b"/>
              <a:pathLst>
                <a:path w="3672840" h="635635">
                  <a:moveTo>
                    <a:pt x="3672840" y="0"/>
                  </a:moveTo>
                  <a:lnTo>
                    <a:pt x="0" y="0"/>
                  </a:lnTo>
                  <a:lnTo>
                    <a:pt x="0" y="635508"/>
                  </a:lnTo>
                  <a:lnTo>
                    <a:pt x="3672840" y="635508"/>
                  </a:lnTo>
                  <a:lnTo>
                    <a:pt x="3672840" y="0"/>
                  </a:lnTo>
                  <a:close/>
                </a:path>
              </a:pathLst>
            </a:custGeom>
            <a:solidFill>
              <a:srgbClr val="9620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28421" y="3211702"/>
              <a:ext cx="3672840" cy="995680"/>
            </a:xfrm>
            <a:custGeom>
              <a:avLst/>
              <a:gdLst/>
              <a:ahLst/>
              <a:cxnLst/>
              <a:rect l="l" t="t" r="r" b="b"/>
              <a:pathLst>
                <a:path w="3672840" h="995679">
                  <a:moveTo>
                    <a:pt x="0" y="995299"/>
                  </a:moveTo>
                  <a:lnTo>
                    <a:pt x="3672840" y="995299"/>
                  </a:lnTo>
                  <a:lnTo>
                    <a:pt x="3672840" y="359790"/>
                  </a:lnTo>
                  <a:lnTo>
                    <a:pt x="0" y="359790"/>
                  </a:lnTo>
                  <a:lnTo>
                    <a:pt x="0" y="995299"/>
                  </a:lnTo>
                  <a:close/>
                </a:path>
                <a:path w="3672840" h="995679">
                  <a:moveTo>
                    <a:pt x="1950720" y="0"/>
                  </a:moveTo>
                  <a:lnTo>
                    <a:pt x="1640713" y="358013"/>
                  </a:lnTo>
                </a:path>
              </a:pathLst>
            </a:custGeom>
            <a:ln w="19812">
              <a:solidFill>
                <a:srgbClr val="550F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06400" y="1561592"/>
            <a:ext cx="8456930" cy="2684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224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Oh</a:t>
            </a:r>
            <a:r>
              <a:rPr sz="2800" spc="-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spc="-40" dirty="0">
                <a:solidFill>
                  <a:srgbClr val="252525"/>
                </a:solidFill>
                <a:latin typeface="Arial MT"/>
                <a:cs typeface="Arial MT"/>
              </a:rPr>
              <a:t>sir,</a:t>
            </a:r>
            <a:r>
              <a:rPr sz="2800" spc="-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she</a:t>
            </a:r>
            <a:r>
              <a:rPr sz="280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smiled, no</a:t>
            </a:r>
            <a:r>
              <a:rPr sz="2800" dirty="0">
                <a:solidFill>
                  <a:srgbClr val="252525"/>
                </a:solidFill>
                <a:latin typeface="Arial MT"/>
                <a:cs typeface="Arial MT"/>
              </a:rPr>
              <a:t> doubt,</a:t>
            </a:r>
            <a:endParaRPr sz="2800">
              <a:latin typeface="Arial MT"/>
              <a:cs typeface="Arial MT"/>
            </a:endParaRPr>
          </a:p>
          <a:p>
            <a:pPr marL="142240" marR="5080">
              <a:lnSpc>
                <a:spcPct val="98600"/>
              </a:lnSpc>
              <a:spcBef>
                <a:spcPts val="45"/>
              </a:spcBef>
            </a:pP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Whene'er</a:t>
            </a:r>
            <a:r>
              <a:rPr sz="2800" spc="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I </a:t>
            </a:r>
            <a:r>
              <a:rPr sz="2800" dirty="0">
                <a:solidFill>
                  <a:srgbClr val="252525"/>
                </a:solidFill>
                <a:latin typeface="Arial MT"/>
                <a:cs typeface="Arial MT"/>
              </a:rPr>
              <a:t>passed </a:t>
            </a: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her; but</a:t>
            </a:r>
            <a:r>
              <a:rPr sz="2800" spc="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who</a:t>
            </a:r>
            <a:r>
              <a:rPr sz="2800" spc="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passed</a:t>
            </a:r>
            <a:r>
              <a:rPr sz="2800" spc="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without </a:t>
            </a:r>
            <a:r>
              <a:rPr sz="280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Much</a:t>
            </a:r>
            <a:r>
              <a:rPr sz="280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the</a:t>
            </a:r>
            <a:r>
              <a:rPr sz="2800" spc="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252525"/>
                </a:solidFill>
                <a:latin typeface="Arial MT"/>
                <a:cs typeface="Arial MT"/>
              </a:rPr>
              <a:t>same</a:t>
            </a:r>
            <a:r>
              <a:rPr sz="2800" spc="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smile?</a:t>
            </a:r>
            <a:r>
              <a:rPr sz="2800" spc="-5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This</a:t>
            </a:r>
            <a:r>
              <a:rPr sz="2800" dirty="0">
                <a:solidFill>
                  <a:srgbClr val="252525"/>
                </a:solidFill>
                <a:latin typeface="Arial MT"/>
                <a:cs typeface="Arial MT"/>
              </a:rPr>
              <a:t> grew;</a:t>
            </a:r>
            <a:r>
              <a:rPr sz="2800" spc="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252525"/>
                </a:solidFill>
                <a:latin typeface="Arial MT"/>
                <a:cs typeface="Arial MT"/>
              </a:rPr>
              <a:t>I </a:t>
            </a: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gave</a:t>
            </a:r>
            <a:r>
              <a:rPr sz="2800" dirty="0">
                <a:solidFill>
                  <a:srgbClr val="252525"/>
                </a:solidFill>
                <a:latin typeface="Arial MT"/>
                <a:cs typeface="Arial MT"/>
              </a:rPr>
              <a:t> commands; </a:t>
            </a:r>
            <a:r>
              <a:rPr sz="2800" spc="-76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Then</a:t>
            </a:r>
            <a:r>
              <a:rPr sz="2800" spc="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all smiles</a:t>
            </a:r>
            <a:r>
              <a:rPr sz="2800" spc="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stopped </a:t>
            </a:r>
            <a:r>
              <a:rPr sz="2800" spc="-20" dirty="0">
                <a:solidFill>
                  <a:srgbClr val="252525"/>
                </a:solidFill>
                <a:latin typeface="Arial MT"/>
                <a:cs typeface="Arial MT"/>
              </a:rPr>
              <a:t>together.</a:t>
            </a:r>
            <a:endParaRPr sz="2800">
              <a:latin typeface="Arial MT"/>
              <a:cs typeface="Arial MT"/>
            </a:endParaRPr>
          </a:p>
          <a:p>
            <a:pPr marL="12700" marR="4984750">
              <a:lnSpc>
                <a:spcPct val="100000"/>
              </a:lnSpc>
              <a:spcBef>
                <a:spcPts val="1840"/>
              </a:spcBef>
            </a:pPr>
            <a:r>
              <a:rPr sz="2400" spc="60" dirty="0">
                <a:solidFill>
                  <a:srgbClr val="FFFFFF"/>
                </a:solidFill>
                <a:latin typeface="Cambria"/>
                <a:cs typeface="Cambria"/>
              </a:rPr>
              <a:t>Euphemism: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nicer </a:t>
            </a:r>
            <a:r>
              <a:rPr sz="2400" spc="95" dirty="0">
                <a:solidFill>
                  <a:srgbClr val="FFFFFF"/>
                </a:solidFill>
                <a:latin typeface="Cambria"/>
                <a:cs typeface="Cambria"/>
              </a:rPr>
              <a:t>way </a:t>
            </a:r>
            <a:r>
              <a:rPr sz="2400" spc="50" dirty="0">
                <a:solidFill>
                  <a:srgbClr val="FFFFFF"/>
                </a:solidFill>
                <a:latin typeface="Cambria"/>
                <a:cs typeface="Cambria"/>
              </a:rPr>
              <a:t>of </a:t>
            </a:r>
            <a:r>
              <a:rPr sz="2400" spc="-5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60" dirty="0">
                <a:solidFill>
                  <a:srgbClr val="FFFFFF"/>
                </a:solidFill>
                <a:latin typeface="Cambria"/>
                <a:cs typeface="Cambria"/>
              </a:rPr>
              <a:t>saying</a:t>
            </a:r>
            <a:r>
              <a:rPr sz="24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145" dirty="0">
                <a:solidFill>
                  <a:srgbClr val="FFFFFF"/>
                </a:solidFill>
                <a:latin typeface="Cambria"/>
                <a:cs typeface="Cambria"/>
              </a:rPr>
              <a:t>“dead”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84">
              <a:lnSpc>
                <a:spcPct val="100000"/>
              </a:lnSpc>
              <a:spcBef>
                <a:spcPts val="100"/>
              </a:spcBef>
            </a:pPr>
            <a:r>
              <a:rPr dirty="0"/>
              <a:t></a:t>
            </a:r>
          </a:p>
        </p:txBody>
      </p:sp>
      <p:sp>
        <p:nvSpPr>
          <p:cNvPr id="4" name="object 4"/>
          <p:cNvSpPr/>
          <p:nvPr/>
        </p:nvSpPr>
        <p:spPr>
          <a:xfrm>
            <a:off x="1171955" y="1933955"/>
            <a:ext cx="6780530" cy="5080"/>
          </a:xfrm>
          <a:custGeom>
            <a:avLst/>
            <a:gdLst/>
            <a:ahLst/>
            <a:cxnLst/>
            <a:rect l="l" t="t" r="r" b="b"/>
            <a:pathLst>
              <a:path w="6780530" h="5080">
                <a:moveTo>
                  <a:pt x="3119755" y="4699"/>
                </a:moveTo>
                <a:lnTo>
                  <a:pt x="0" y="3048"/>
                </a:lnTo>
              </a:path>
              <a:path w="6780530" h="5080">
                <a:moveTo>
                  <a:pt x="6780403" y="1651"/>
                </a:moveTo>
                <a:lnTo>
                  <a:pt x="3660648" y="0"/>
                </a:lnTo>
              </a:path>
            </a:pathLst>
          </a:custGeom>
          <a:ln w="12192">
            <a:solidFill>
              <a:srgbClr val="DBA3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30200" y="2085212"/>
            <a:ext cx="27762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There</a:t>
            </a:r>
            <a:r>
              <a:rPr sz="2800" spc="-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she</a:t>
            </a:r>
            <a:r>
              <a:rPr sz="2800" spc="-3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252525"/>
                </a:solidFill>
                <a:latin typeface="Arial MT"/>
                <a:cs typeface="Arial MT"/>
              </a:rPr>
              <a:t>stands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0200" y="2511932"/>
            <a:ext cx="6917055" cy="86614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>
              <a:lnSpc>
                <a:spcPts val="3260"/>
              </a:lnSpc>
              <a:spcBef>
                <a:spcPts val="285"/>
              </a:spcBef>
            </a:pP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As if</a:t>
            </a:r>
            <a:r>
              <a:rPr sz="280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alive.</a:t>
            </a:r>
            <a:r>
              <a:rPr sz="2800" spc="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Will't</a:t>
            </a:r>
            <a:r>
              <a:rPr sz="2800" spc="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please</a:t>
            </a:r>
            <a:r>
              <a:rPr sz="2800" spc="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you</a:t>
            </a:r>
            <a:r>
              <a:rPr sz="2800" spc="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252525"/>
                </a:solidFill>
                <a:latin typeface="Arial MT"/>
                <a:cs typeface="Arial MT"/>
              </a:rPr>
              <a:t>rise? </a:t>
            </a:r>
            <a:r>
              <a:rPr sz="2800" spc="-10" dirty="0">
                <a:solidFill>
                  <a:srgbClr val="252525"/>
                </a:solidFill>
                <a:latin typeface="Arial MT"/>
                <a:cs typeface="Arial MT"/>
              </a:rPr>
              <a:t>We'll</a:t>
            </a:r>
            <a:r>
              <a:rPr sz="2800" spc="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meet </a:t>
            </a:r>
            <a:r>
              <a:rPr sz="2800" spc="-76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The</a:t>
            </a:r>
            <a:r>
              <a:rPr sz="2800" spc="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252525"/>
                </a:solidFill>
                <a:latin typeface="Arial MT"/>
                <a:cs typeface="Arial MT"/>
              </a:rPr>
              <a:t>company </a:t>
            </a:r>
            <a:r>
              <a:rPr sz="2800" spc="-30" dirty="0">
                <a:solidFill>
                  <a:srgbClr val="252525"/>
                </a:solidFill>
                <a:latin typeface="Arial MT"/>
                <a:cs typeface="Arial MT"/>
              </a:rPr>
              <a:t>below,</a:t>
            </a:r>
            <a:r>
              <a:rPr sz="2800" spc="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252525"/>
                </a:solidFill>
                <a:latin typeface="Arial MT"/>
                <a:cs typeface="Arial MT"/>
              </a:rPr>
              <a:t>then.</a:t>
            </a:r>
            <a:endParaRPr sz="2800">
              <a:latin typeface="Arial MT"/>
              <a:cs typeface="Arial M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355079" y="3002279"/>
            <a:ext cx="2647315" cy="3535679"/>
            <a:chOff x="6355079" y="3002279"/>
            <a:chExt cx="2647315" cy="3535679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41947" y="3089147"/>
              <a:ext cx="2473452" cy="336194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355080" y="3002279"/>
              <a:ext cx="2647315" cy="3535679"/>
            </a:xfrm>
            <a:custGeom>
              <a:avLst/>
              <a:gdLst/>
              <a:ahLst/>
              <a:cxnLst/>
              <a:rect l="l" t="t" r="r" b="b"/>
              <a:pathLst>
                <a:path w="2647315" h="3535679">
                  <a:moveTo>
                    <a:pt x="2576449" y="71120"/>
                  </a:moveTo>
                  <a:lnTo>
                    <a:pt x="2558796" y="71120"/>
                  </a:lnTo>
                  <a:lnTo>
                    <a:pt x="2558796" y="88900"/>
                  </a:lnTo>
                  <a:lnTo>
                    <a:pt x="2558796" y="3446780"/>
                  </a:lnTo>
                  <a:lnTo>
                    <a:pt x="88392" y="3446780"/>
                  </a:lnTo>
                  <a:lnTo>
                    <a:pt x="88392" y="88900"/>
                  </a:lnTo>
                  <a:lnTo>
                    <a:pt x="2558796" y="88900"/>
                  </a:lnTo>
                  <a:lnTo>
                    <a:pt x="2558796" y="71120"/>
                  </a:lnTo>
                  <a:lnTo>
                    <a:pt x="70739" y="71120"/>
                  </a:lnTo>
                  <a:lnTo>
                    <a:pt x="70739" y="88900"/>
                  </a:lnTo>
                  <a:lnTo>
                    <a:pt x="70739" y="3446780"/>
                  </a:lnTo>
                  <a:lnTo>
                    <a:pt x="70739" y="3464560"/>
                  </a:lnTo>
                  <a:lnTo>
                    <a:pt x="2576449" y="3464560"/>
                  </a:lnTo>
                  <a:lnTo>
                    <a:pt x="2576449" y="3447300"/>
                  </a:lnTo>
                  <a:lnTo>
                    <a:pt x="2576449" y="3446780"/>
                  </a:lnTo>
                  <a:lnTo>
                    <a:pt x="2576449" y="88900"/>
                  </a:lnTo>
                  <a:lnTo>
                    <a:pt x="2576449" y="88392"/>
                  </a:lnTo>
                  <a:lnTo>
                    <a:pt x="2576449" y="71120"/>
                  </a:lnTo>
                  <a:close/>
                </a:path>
                <a:path w="2647315" h="3535679">
                  <a:moveTo>
                    <a:pt x="2647188" y="0"/>
                  </a:moveTo>
                  <a:lnTo>
                    <a:pt x="2594102" y="0"/>
                  </a:lnTo>
                  <a:lnTo>
                    <a:pt x="2594102" y="53340"/>
                  </a:lnTo>
                  <a:lnTo>
                    <a:pt x="2594102" y="3482340"/>
                  </a:lnTo>
                  <a:lnTo>
                    <a:pt x="53086" y="3482340"/>
                  </a:lnTo>
                  <a:lnTo>
                    <a:pt x="53086" y="53340"/>
                  </a:lnTo>
                  <a:lnTo>
                    <a:pt x="2594102" y="53340"/>
                  </a:lnTo>
                  <a:lnTo>
                    <a:pt x="2594102" y="0"/>
                  </a:lnTo>
                  <a:lnTo>
                    <a:pt x="0" y="0"/>
                  </a:lnTo>
                  <a:lnTo>
                    <a:pt x="0" y="53340"/>
                  </a:lnTo>
                  <a:lnTo>
                    <a:pt x="0" y="3482340"/>
                  </a:lnTo>
                  <a:lnTo>
                    <a:pt x="0" y="3535680"/>
                  </a:lnTo>
                  <a:lnTo>
                    <a:pt x="2647188" y="3535680"/>
                  </a:lnTo>
                  <a:lnTo>
                    <a:pt x="2647188" y="3482657"/>
                  </a:lnTo>
                  <a:lnTo>
                    <a:pt x="2647188" y="3482340"/>
                  </a:lnTo>
                  <a:lnTo>
                    <a:pt x="2647188" y="53340"/>
                  </a:lnTo>
                  <a:lnTo>
                    <a:pt x="2647188" y="53086"/>
                  </a:lnTo>
                  <a:lnTo>
                    <a:pt x="2647188" y="0"/>
                  </a:lnTo>
                  <a:close/>
                </a:path>
              </a:pathLst>
            </a:custGeom>
            <a:solidFill>
              <a:srgbClr val="4A0F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3013329" y="1543177"/>
            <a:ext cx="3529965" cy="782320"/>
          </a:xfrm>
          <a:custGeom>
            <a:avLst/>
            <a:gdLst/>
            <a:ahLst/>
            <a:cxnLst/>
            <a:rect l="l" t="t" r="r" b="b"/>
            <a:pathLst>
              <a:path w="3529965" h="782319">
                <a:moveTo>
                  <a:pt x="0" y="781812"/>
                </a:moveTo>
                <a:lnTo>
                  <a:pt x="3529711" y="0"/>
                </a:lnTo>
              </a:path>
            </a:pathLst>
          </a:custGeom>
          <a:ln w="19812">
            <a:solidFill>
              <a:srgbClr val="550F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724905" y="244602"/>
            <a:ext cx="2664460" cy="1271270"/>
          </a:xfrm>
          <a:prstGeom prst="rect">
            <a:avLst/>
          </a:prstGeom>
          <a:solidFill>
            <a:srgbClr val="962009"/>
          </a:solidFill>
          <a:ln w="19811">
            <a:solidFill>
              <a:srgbClr val="550F03"/>
            </a:solidFill>
          </a:ln>
        </p:spPr>
        <p:txBody>
          <a:bodyPr vert="horz" wrap="square" lIns="0" tIns="65405" rIns="0" bIns="0" rtlCol="0">
            <a:spAutoFit/>
          </a:bodyPr>
          <a:lstStyle/>
          <a:p>
            <a:pPr marL="91440" marR="92075">
              <a:lnSpc>
                <a:spcPct val="100000"/>
              </a:lnSpc>
              <a:spcBef>
                <a:spcPts val="515"/>
              </a:spcBef>
            </a:pPr>
            <a:r>
              <a:rPr sz="2400" spc="30" dirty="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sz="24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90" dirty="0">
                <a:solidFill>
                  <a:srgbClr val="FFFFFF"/>
                </a:solidFill>
                <a:latin typeface="Cambria"/>
                <a:cs typeface="Cambria"/>
              </a:rPr>
              <a:t>Duke’s </a:t>
            </a:r>
            <a:r>
              <a:rPr sz="2400" spc="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45" dirty="0">
                <a:solidFill>
                  <a:srgbClr val="FFFFFF"/>
                </a:solidFill>
                <a:latin typeface="Cambria"/>
                <a:cs typeface="Cambria"/>
              </a:rPr>
              <a:t>thoughts</a:t>
            </a:r>
            <a:r>
              <a:rPr sz="24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return</a:t>
            </a:r>
            <a:r>
              <a:rPr sz="24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mbria"/>
                <a:cs typeface="Cambria"/>
              </a:rPr>
              <a:t>to </a:t>
            </a:r>
            <a:r>
              <a:rPr sz="2400" spc="-5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sz="24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55" dirty="0">
                <a:solidFill>
                  <a:srgbClr val="FFFFFF"/>
                </a:solidFill>
                <a:latin typeface="Cambria"/>
                <a:cs typeface="Cambria"/>
              </a:rPr>
              <a:t>painting.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773298" y="2907283"/>
            <a:ext cx="313055" cy="555625"/>
          </a:xfrm>
          <a:custGeom>
            <a:avLst/>
            <a:gdLst/>
            <a:ahLst/>
            <a:cxnLst/>
            <a:rect l="l" t="t" r="r" b="b"/>
            <a:pathLst>
              <a:path w="313055" h="555625">
                <a:moveTo>
                  <a:pt x="312800" y="0"/>
                </a:moveTo>
                <a:lnTo>
                  <a:pt x="0" y="555498"/>
                </a:lnTo>
              </a:path>
            </a:pathLst>
          </a:custGeom>
          <a:ln w="19812">
            <a:solidFill>
              <a:srgbClr val="550F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44702" y="3515105"/>
            <a:ext cx="5039995" cy="1271270"/>
          </a:xfrm>
          <a:prstGeom prst="rect">
            <a:avLst/>
          </a:prstGeom>
          <a:solidFill>
            <a:srgbClr val="962009"/>
          </a:solidFill>
          <a:ln w="19811">
            <a:solidFill>
              <a:srgbClr val="550F03"/>
            </a:solidFill>
          </a:ln>
        </p:spPr>
        <p:txBody>
          <a:bodyPr vert="horz" wrap="square" lIns="0" tIns="248920" rIns="0" bIns="0" rtlCol="0">
            <a:spAutoFit/>
          </a:bodyPr>
          <a:lstStyle/>
          <a:p>
            <a:pPr marL="90170" marR="391160">
              <a:lnSpc>
                <a:spcPct val="100000"/>
              </a:lnSpc>
              <a:spcBef>
                <a:spcPts val="1960"/>
              </a:spcBef>
            </a:pPr>
            <a:r>
              <a:rPr sz="2400" spc="160" dirty="0">
                <a:solidFill>
                  <a:srgbClr val="FFFFFF"/>
                </a:solidFill>
                <a:latin typeface="Cambria"/>
                <a:cs typeface="Cambria"/>
              </a:rPr>
              <a:t>He</a:t>
            </a:r>
            <a:r>
              <a:rPr sz="24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15" dirty="0">
                <a:solidFill>
                  <a:srgbClr val="FFFFFF"/>
                </a:solidFill>
                <a:latin typeface="Cambria"/>
                <a:cs typeface="Cambria"/>
              </a:rPr>
              <a:t>turns</a:t>
            </a:r>
            <a:r>
              <a:rPr sz="24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30" dirty="0">
                <a:solidFill>
                  <a:srgbClr val="FFFFFF"/>
                </a:solidFill>
                <a:latin typeface="Cambria"/>
                <a:cs typeface="Cambria"/>
              </a:rPr>
              <a:t>back</a:t>
            </a:r>
            <a:r>
              <a:rPr sz="24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to</a:t>
            </a:r>
            <a:r>
              <a:rPr sz="24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sz="24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mbria"/>
                <a:cs typeface="Cambria"/>
              </a:rPr>
              <a:t>listener</a:t>
            </a:r>
            <a:r>
              <a:rPr sz="24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70" dirty="0">
                <a:solidFill>
                  <a:srgbClr val="FFFFFF"/>
                </a:solidFill>
                <a:latin typeface="Cambria"/>
                <a:cs typeface="Cambria"/>
              </a:rPr>
              <a:t>and </a:t>
            </a:r>
            <a:r>
              <a:rPr sz="24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35" dirty="0">
                <a:solidFill>
                  <a:srgbClr val="FFFFFF"/>
                </a:solidFill>
                <a:latin typeface="Cambria"/>
                <a:cs typeface="Cambria"/>
              </a:rPr>
              <a:t>asks,</a:t>
            </a:r>
            <a:r>
              <a:rPr sz="24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135" dirty="0">
                <a:solidFill>
                  <a:srgbClr val="FFFFFF"/>
                </a:solidFill>
                <a:latin typeface="Cambria"/>
                <a:cs typeface="Cambria"/>
              </a:rPr>
              <a:t>“Would</a:t>
            </a:r>
            <a:r>
              <a:rPr sz="24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90" dirty="0">
                <a:solidFill>
                  <a:srgbClr val="FFFFFF"/>
                </a:solidFill>
                <a:latin typeface="Cambria"/>
                <a:cs typeface="Cambria"/>
              </a:rPr>
              <a:t>you</a:t>
            </a:r>
            <a:r>
              <a:rPr sz="24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25" dirty="0">
                <a:solidFill>
                  <a:srgbClr val="FFFFFF"/>
                </a:solidFill>
                <a:latin typeface="Cambria"/>
                <a:cs typeface="Cambria"/>
              </a:rPr>
              <a:t>like</a:t>
            </a:r>
            <a:r>
              <a:rPr sz="24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to</a:t>
            </a:r>
            <a:r>
              <a:rPr sz="24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25" dirty="0">
                <a:solidFill>
                  <a:srgbClr val="FFFFFF"/>
                </a:solidFill>
                <a:latin typeface="Cambria"/>
                <a:cs typeface="Cambria"/>
              </a:rPr>
              <a:t>get</a:t>
            </a:r>
            <a:r>
              <a:rPr sz="24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140" dirty="0">
                <a:solidFill>
                  <a:srgbClr val="FFFFFF"/>
                </a:solidFill>
                <a:latin typeface="Cambria"/>
                <a:cs typeface="Cambria"/>
              </a:rPr>
              <a:t>up?”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239133" y="1487906"/>
            <a:ext cx="685800" cy="761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935"/>
              </a:lnSpc>
            </a:pPr>
            <a:r>
              <a:rPr sz="5400" dirty="0">
                <a:solidFill>
                  <a:srgbClr val="DBA354"/>
                </a:solidFill>
                <a:latin typeface="Wingdings"/>
                <a:cs typeface="Wingdings"/>
              </a:rPr>
              <a:t></a:t>
            </a:r>
            <a:endParaRPr sz="5400">
              <a:latin typeface="Wingdings"/>
              <a:cs typeface="Wingding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65860" y="1937829"/>
            <a:ext cx="2254885" cy="0"/>
          </a:xfrm>
          <a:custGeom>
            <a:avLst/>
            <a:gdLst/>
            <a:ahLst/>
            <a:cxnLst/>
            <a:rect l="l" t="t" r="r" b="b"/>
            <a:pathLst>
              <a:path w="2254885">
                <a:moveTo>
                  <a:pt x="0" y="0"/>
                </a:moveTo>
                <a:lnTo>
                  <a:pt x="2254757" y="0"/>
                </a:lnTo>
              </a:path>
            </a:pathLst>
          </a:custGeom>
          <a:ln w="13843">
            <a:solidFill>
              <a:srgbClr val="DBA3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30200" y="1364996"/>
            <a:ext cx="13303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I</a:t>
            </a:r>
            <a:r>
              <a:rPr sz="2800" spc="-6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repeat,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0200" y="2304033"/>
            <a:ext cx="70370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The</a:t>
            </a:r>
            <a:r>
              <a:rPr sz="2800" spc="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Count </a:t>
            </a:r>
            <a:r>
              <a:rPr sz="2800" dirty="0">
                <a:solidFill>
                  <a:srgbClr val="252525"/>
                </a:solidFill>
                <a:latin typeface="Arial MT"/>
                <a:cs typeface="Arial MT"/>
              </a:rPr>
              <a:t>your</a:t>
            </a: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252525"/>
                </a:solidFill>
                <a:latin typeface="Arial MT"/>
                <a:cs typeface="Arial MT"/>
              </a:rPr>
              <a:t>master's</a:t>
            </a:r>
            <a:r>
              <a:rPr sz="2800" spc="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known</a:t>
            </a:r>
            <a:r>
              <a:rPr sz="2800" spc="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munificence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0200" y="2730754"/>
            <a:ext cx="59785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Is ample</a:t>
            </a:r>
            <a:r>
              <a:rPr sz="2800" spc="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warrant</a:t>
            </a:r>
            <a:r>
              <a:rPr sz="2800" spc="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252525"/>
                </a:solidFill>
                <a:latin typeface="Arial MT"/>
                <a:cs typeface="Arial MT"/>
              </a:rPr>
              <a:t>that</a:t>
            </a: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 no </a:t>
            </a:r>
            <a:r>
              <a:rPr sz="2800" dirty="0">
                <a:solidFill>
                  <a:srgbClr val="252525"/>
                </a:solidFill>
                <a:latin typeface="Arial MT"/>
                <a:cs typeface="Arial MT"/>
              </a:rPr>
              <a:t>just</a:t>
            </a: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 pretence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0200" y="3157473"/>
            <a:ext cx="57810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Of mine</a:t>
            </a:r>
            <a:r>
              <a:rPr sz="2800" spc="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for</a:t>
            </a:r>
            <a:r>
              <a:rPr sz="2800" spc="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dowry</a:t>
            </a:r>
            <a:r>
              <a:rPr sz="2800" spc="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will</a:t>
            </a:r>
            <a:r>
              <a:rPr sz="2800" spc="2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be</a:t>
            </a:r>
            <a:r>
              <a:rPr sz="2800" spc="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disallowed;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0200" y="3583888"/>
            <a:ext cx="68789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Though</a:t>
            </a:r>
            <a:r>
              <a:rPr sz="2800" spc="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his</a:t>
            </a:r>
            <a:r>
              <a:rPr sz="2800" dirty="0">
                <a:solidFill>
                  <a:srgbClr val="252525"/>
                </a:solidFill>
                <a:latin typeface="Arial MT"/>
                <a:cs typeface="Arial MT"/>
              </a:rPr>
              <a:t> fair daughter's</a:t>
            </a:r>
            <a:r>
              <a:rPr sz="2800" spc="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252525"/>
                </a:solidFill>
                <a:latin typeface="Arial MT"/>
                <a:cs typeface="Arial MT"/>
              </a:rPr>
              <a:t>self, </a:t>
            </a: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as </a:t>
            </a:r>
            <a:r>
              <a:rPr sz="2800" dirty="0">
                <a:solidFill>
                  <a:srgbClr val="252525"/>
                </a:solidFill>
                <a:latin typeface="Arial MT"/>
                <a:cs typeface="Arial MT"/>
              </a:rPr>
              <a:t>I</a:t>
            </a: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 avowed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0200" y="3999103"/>
            <a:ext cx="38011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At</a:t>
            </a:r>
            <a:r>
              <a:rPr sz="2800" spc="-3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252525"/>
                </a:solidFill>
                <a:latin typeface="Arial MT"/>
                <a:cs typeface="Arial MT"/>
              </a:rPr>
              <a:t>starting,</a:t>
            </a:r>
            <a:r>
              <a:rPr sz="2800" spc="-2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is</a:t>
            </a:r>
            <a:r>
              <a:rPr sz="2800" spc="-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my</a:t>
            </a:r>
            <a:r>
              <a:rPr sz="2800" spc="-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252525"/>
                </a:solidFill>
                <a:latin typeface="Arial MT"/>
                <a:cs typeface="Arial MT"/>
              </a:rPr>
              <a:t>object.</a:t>
            </a:r>
            <a:endParaRPr sz="2800">
              <a:latin typeface="Arial MT"/>
              <a:cs typeface="Arial M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568322" y="541781"/>
            <a:ext cx="7586980" cy="2048510"/>
            <a:chOff x="1568322" y="541781"/>
            <a:chExt cx="7586980" cy="2048510"/>
          </a:xfrm>
        </p:grpSpPr>
        <p:sp>
          <p:nvSpPr>
            <p:cNvPr id="12" name="object 12"/>
            <p:cNvSpPr/>
            <p:nvPr/>
          </p:nvSpPr>
          <p:spPr>
            <a:xfrm>
              <a:off x="1578482" y="551941"/>
              <a:ext cx="3682365" cy="884555"/>
            </a:xfrm>
            <a:custGeom>
              <a:avLst/>
              <a:gdLst/>
              <a:ahLst/>
              <a:cxnLst/>
              <a:rect l="l" t="t" r="r" b="b"/>
              <a:pathLst>
                <a:path w="3682365" h="884555">
                  <a:moveTo>
                    <a:pt x="0" y="884555"/>
                  </a:moveTo>
                  <a:lnTo>
                    <a:pt x="3681983" y="0"/>
                  </a:lnTo>
                </a:path>
              </a:pathLst>
            </a:custGeom>
            <a:ln w="19811">
              <a:solidFill>
                <a:srgbClr val="550F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420618" y="962405"/>
              <a:ext cx="5724525" cy="1315720"/>
            </a:xfrm>
            <a:custGeom>
              <a:avLst/>
              <a:gdLst/>
              <a:ahLst/>
              <a:cxnLst/>
              <a:rect l="l" t="t" r="r" b="b"/>
              <a:pathLst>
                <a:path w="5724525" h="1315720">
                  <a:moveTo>
                    <a:pt x="5724144" y="0"/>
                  </a:moveTo>
                  <a:lnTo>
                    <a:pt x="0" y="0"/>
                  </a:lnTo>
                  <a:lnTo>
                    <a:pt x="0" y="1315212"/>
                  </a:lnTo>
                  <a:lnTo>
                    <a:pt x="5724144" y="1315212"/>
                  </a:lnTo>
                  <a:lnTo>
                    <a:pt x="5724144" y="0"/>
                  </a:lnTo>
                  <a:close/>
                </a:path>
              </a:pathLst>
            </a:custGeom>
            <a:solidFill>
              <a:srgbClr val="9620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420618" y="962405"/>
              <a:ext cx="5724525" cy="1315720"/>
            </a:xfrm>
            <a:custGeom>
              <a:avLst/>
              <a:gdLst/>
              <a:ahLst/>
              <a:cxnLst/>
              <a:rect l="l" t="t" r="r" b="b"/>
              <a:pathLst>
                <a:path w="5724525" h="1315720">
                  <a:moveTo>
                    <a:pt x="0" y="1315212"/>
                  </a:moveTo>
                  <a:lnTo>
                    <a:pt x="5724144" y="1315212"/>
                  </a:lnTo>
                  <a:lnTo>
                    <a:pt x="5724144" y="0"/>
                  </a:lnTo>
                  <a:lnTo>
                    <a:pt x="0" y="0"/>
                  </a:lnTo>
                  <a:lnTo>
                    <a:pt x="0" y="1315212"/>
                  </a:lnTo>
                  <a:close/>
                </a:path>
              </a:pathLst>
            </a:custGeom>
            <a:ln w="19812">
              <a:solidFill>
                <a:srgbClr val="550F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867788" y="1699006"/>
              <a:ext cx="1376045" cy="881380"/>
            </a:xfrm>
            <a:custGeom>
              <a:avLst/>
              <a:gdLst/>
              <a:ahLst/>
              <a:cxnLst/>
              <a:rect l="l" t="t" r="r" b="b"/>
              <a:pathLst>
                <a:path w="1376045" h="881380">
                  <a:moveTo>
                    <a:pt x="0" y="880999"/>
                  </a:moveTo>
                  <a:lnTo>
                    <a:pt x="1375664" y="0"/>
                  </a:lnTo>
                </a:path>
              </a:pathLst>
            </a:custGeom>
            <a:ln w="19811">
              <a:solidFill>
                <a:srgbClr val="550F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365241" y="244602"/>
            <a:ext cx="3383279" cy="548640"/>
          </a:xfrm>
          <a:prstGeom prst="rect">
            <a:avLst/>
          </a:prstGeom>
          <a:solidFill>
            <a:srgbClr val="962009"/>
          </a:solidFill>
          <a:ln w="19811">
            <a:solidFill>
              <a:srgbClr val="550F03"/>
            </a:solidFill>
          </a:ln>
        </p:spPr>
        <p:txBody>
          <a:bodyPr vert="horz" wrap="square" lIns="0" tIns="6921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545"/>
              </a:spcBef>
            </a:pPr>
            <a:r>
              <a:rPr sz="2400" spc="70" dirty="0">
                <a:solidFill>
                  <a:srgbClr val="FFFFFF"/>
                </a:solidFill>
                <a:latin typeface="Cambria"/>
                <a:cs typeface="Cambria"/>
              </a:rPr>
              <a:t>Gets</a:t>
            </a:r>
            <a:r>
              <a:rPr sz="24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90" dirty="0">
                <a:solidFill>
                  <a:srgbClr val="FFFFFF"/>
                </a:solidFill>
                <a:latin typeface="Cambria"/>
                <a:cs typeface="Cambria"/>
              </a:rPr>
              <a:t>down</a:t>
            </a:r>
            <a:r>
              <a:rPr sz="24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to</a:t>
            </a:r>
            <a:r>
              <a:rPr sz="24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20" dirty="0">
                <a:solidFill>
                  <a:srgbClr val="FFFFFF"/>
                </a:solidFill>
                <a:latin typeface="Cambria"/>
                <a:cs typeface="Cambria"/>
              </a:rPr>
              <a:t>business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499230" y="1037082"/>
            <a:ext cx="547052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30" dirty="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sz="24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mbria"/>
                <a:cs typeface="Cambria"/>
              </a:rPr>
              <a:t>listener</a:t>
            </a:r>
            <a:r>
              <a:rPr sz="2400" spc="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Cambria"/>
                <a:cs typeface="Cambria"/>
              </a:rPr>
              <a:t>is</a:t>
            </a:r>
            <a:r>
              <a:rPr sz="24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40" dirty="0">
                <a:solidFill>
                  <a:srgbClr val="FFFFFF"/>
                </a:solidFill>
                <a:latin typeface="Cambria"/>
                <a:cs typeface="Cambria"/>
              </a:rPr>
              <a:t>an</a:t>
            </a:r>
            <a:r>
              <a:rPr sz="2400" spc="65" dirty="0">
                <a:solidFill>
                  <a:srgbClr val="FFFFFF"/>
                </a:solidFill>
                <a:latin typeface="Cambria"/>
                <a:cs typeface="Cambria"/>
              </a:rPr>
              <a:t> envoy</a:t>
            </a:r>
            <a:r>
              <a:rPr sz="24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mbria"/>
                <a:cs typeface="Cambria"/>
              </a:rPr>
              <a:t>or</a:t>
            </a:r>
            <a:r>
              <a:rPr sz="24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20" dirty="0">
                <a:solidFill>
                  <a:srgbClr val="FFFFFF"/>
                </a:solidFill>
                <a:latin typeface="Cambria"/>
                <a:cs typeface="Cambria"/>
              </a:rPr>
              <a:t>messenger </a:t>
            </a:r>
            <a:r>
              <a:rPr sz="2400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mbria"/>
                <a:cs typeface="Cambria"/>
              </a:rPr>
              <a:t>sent</a:t>
            </a:r>
            <a:r>
              <a:rPr sz="2400" spc="65" dirty="0">
                <a:solidFill>
                  <a:srgbClr val="FFFFFF"/>
                </a:solidFill>
                <a:latin typeface="Cambria"/>
                <a:cs typeface="Cambria"/>
              </a:rPr>
              <a:t> by </a:t>
            </a:r>
            <a:r>
              <a:rPr sz="2400" spc="25" dirty="0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sz="24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105" dirty="0">
                <a:solidFill>
                  <a:srgbClr val="FFFFFF"/>
                </a:solidFill>
                <a:latin typeface="Cambria"/>
                <a:cs typeface="Cambria"/>
              </a:rPr>
              <a:t>Count</a:t>
            </a:r>
            <a:r>
              <a:rPr sz="2400" spc="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to</a:t>
            </a:r>
            <a:r>
              <a:rPr sz="24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20" dirty="0">
                <a:solidFill>
                  <a:srgbClr val="FFFFFF"/>
                </a:solidFill>
                <a:latin typeface="Cambria"/>
                <a:cs typeface="Cambria"/>
              </a:rPr>
              <a:t>arrange</a:t>
            </a:r>
            <a:r>
              <a:rPr sz="24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sz="24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95" dirty="0">
                <a:solidFill>
                  <a:srgbClr val="FFFFFF"/>
                </a:solidFill>
                <a:latin typeface="Cambria"/>
                <a:cs typeface="Cambria"/>
              </a:rPr>
              <a:t>Duke’s </a:t>
            </a:r>
            <a:r>
              <a:rPr sz="2400" spc="1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15" dirty="0">
                <a:solidFill>
                  <a:srgbClr val="FFFFFF"/>
                </a:solidFill>
                <a:latin typeface="Cambria"/>
                <a:cs typeface="Cambria"/>
              </a:rPr>
              <a:t>next</a:t>
            </a:r>
            <a:r>
              <a:rPr sz="24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30" dirty="0">
                <a:solidFill>
                  <a:srgbClr val="FFFFFF"/>
                </a:solidFill>
                <a:latin typeface="Cambria"/>
                <a:cs typeface="Cambria"/>
              </a:rPr>
              <a:t>marriage</a:t>
            </a:r>
            <a:r>
              <a:rPr sz="24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Cambria"/>
                <a:cs typeface="Cambria"/>
              </a:rPr>
              <a:t>(to</a:t>
            </a:r>
            <a:r>
              <a:rPr sz="24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sz="24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90" dirty="0">
                <a:solidFill>
                  <a:srgbClr val="FFFFFF"/>
                </a:solidFill>
                <a:latin typeface="Cambria"/>
                <a:cs typeface="Cambria"/>
              </a:rPr>
              <a:t>Count’s</a:t>
            </a:r>
            <a:r>
              <a:rPr sz="24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40" dirty="0">
                <a:solidFill>
                  <a:srgbClr val="FFFFFF"/>
                </a:solidFill>
                <a:latin typeface="Cambria"/>
                <a:cs typeface="Cambria"/>
              </a:rPr>
              <a:t>daughter).</a:t>
            </a:r>
            <a:endParaRPr sz="2400">
              <a:latin typeface="Cambria"/>
              <a:cs typeface="Cambri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043939" y="2357627"/>
            <a:ext cx="6221095" cy="794385"/>
            <a:chOff x="1043939" y="2357627"/>
            <a:chExt cx="6221095" cy="794385"/>
          </a:xfrm>
        </p:grpSpPr>
        <p:sp>
          <p:nvSpPr>
            <p:cNvPr id="19" name="object 19"/>
            <p:cNvSpPr/>
            <p:nvPr/>
          </p:nvSpPr>
          <p:spPr>
            <a:xfrm>
              <a:off x="1043939" y="2357627"/>
              <a:ext cx="3168650" cy="477520"/>
            </a:xfrm>
            <a:custGeom>
              <a:avLst/>
              <a:gdLst/>
              <a:ahLst/>
              <a:cxnLst/>
              <a:rect l="l" t="t" r="r" b="b"/>
              <a:pathLst>
                <a:path w="3168650" h="477519">
                  <a:moveTo>
                    <a:pt x="3168396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3168396" y="477012"/>
                  </a:lnTo>
                  <a:lnTo>
                    <a:pt x="3168396" y="0"/>
                  </a:lnTo>
                  <a:close/>
                </a:path>
              </a:pathLst>
            </a:custGeom>
            <a:solidFill>
              <a:srgbClr val="FF0000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506844" y="2771140"/>
              <a:ext cx="748030" cy="370840"/>
            </a:xfrm>
            <a:custGeom>
              <a:avLst/>
              <a:gdLst/>
              <a:ahLst/>
              <a:cxnLst/>
              <a:rect l="l" t="t" r="r" b="b"/>
              <a:pathLst>
                <a:path w="748029" h="370839">
                  <a:moveTo>
                    <a:pt x="0" y="0"/>
                  </a:moveTo>
                  <a:lnTo>
                    <a:pt x="748029" y="370713"/>
                  </a:lnTo>
                </a:path>
              </a:pathLst>
            </a:custGeom>
            <a:ln w="19812">
              <a:solidFill>
                <a:srgbClr val="550F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7308342" y="2835401"/>
            <a:ext cx="1728470" cy="547370"/>
          </a:xfrm>
          <a:prstGeom prst="rect">
            <a:avLst/>
          </a:prstGeom>
          <a:solidFill>
            <a:srgbClr val="962009"/>
          </a:solidFill>
          <a:ln w="19811">
            <a:solidFill>
              <a:srgbClr val="550F03"/>
            </a:solidFill>
          </a:ln>
        </p:spPr>
        <p:txBody>
          <a:bodyPr vert="horz" wrap="square" lIns="0" tIns="6921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545"/>
              </a:spcBef>
            </a:pPr>
            <a:r>
              <a:rPr sz="2400" spc="40" dirty="0">
                <a:solidFill>
                  <a:srgbClr val="FFFFFF"/>
                </a:solidFill>
                <a:latin typeface="Cambria"/>
                <a:cs typeface="Cambria"/>
              </a:rPr>
              <a:t>Generosity</a:t>
            </a:r>
            <a:endParaRPr sz="2400">
              <a:latin typeface="Cambria"/>
              <a:cs typeface="Cambri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47700" y="2357627"/>
            <a:ext cx="6804659" cy="3602354"/>
            <a:chOff x="647700" y="2357627"/>
            <a:chExt cx="6804659" cy="3602354"/>
          </a:xfrm>
        </p:grpSpPr>
        <p:sp>
          <p:nvSpPr>
            <p:cNvPr id="23" name="object 23"/>
            <p:cNvSpPr/>
            <p:nvPr/>
          </p:nvSpPr>
          <p:spPr>
            <a:xfrm>
              <a:off x="5472684" y="2357627"/>
              <a:ext cx="1979930" cy="477520"/>
            </a:xfrm>
            <a:custGeom>
              <a:avLst/>
              <a:gdLst/>
              <a:ahLst/>
              <a:cxnLst/>
              <a:rect l="l" t="t" r="r" b="b"/>
              <a:pathLst>
                <a:path w="1979929" h="477519">
                  <a:moveTo>
                    <a:pt x="1979675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1979675" y="477012"/>
                  </a:lnTo>
                  <a:lnTo>
                    <a:pt x="1979675" y="0"/>
                  </a:lnTo>
                  <a:close/>
                </a:path>
              </a:pathLst>
            </a:custGeom>
            <a:solidFill>
              <a:srgbClr val="FF0000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10475" y="3147186"/>
              <a:ext cx="4185920" cy="1382395"/>
            </a:xfrm>
            <a:custGeom>
              <a:avLst/>
              <a:gdLst/>
              <a:ahLst/>
              <a:cxnLst/>
              <a:rect l="l" t="t" r="r" b="b"/>
              <a:pathLst>
                <a:path w="4185920" h="1382395">
                  <a:moveTo>
                    <a:pt x="0" y="0"/>
                  </a:moveTo>
                  <a:lnTo>
                    <a:pt x="4185856" y="1382395"/>
                  </a:lnTo>
                </a:path>
              </a:pathLst>
            </a:custGeom>
            <a:ln w="19812">
              <a:solidFill>
                <a:srgbClr val="550F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47700" y="2747771"/>
              <a:ext cx="2611120" cy="927100"/>
            </a:xfrm>
            <a:custGeom>
              <a:avLst/>
              <a:gdLst/>
              <a:ahLst/>
              <a:cxnLst/>
              <a:rect l="l" t="t" r="r" b="b"/>
              <a:pathLst>
                <a:path w="2611120" h="927100">
                  <a:moveTo>
                    <a:pt x="2610612" y="449580"/>
                  </a:moveTo>
                  <a:lnTo>
                    <a:pt x="2267712" y="449580"/>
                  </a:lnTo>
                  <a:lnTo>
                    <a:pt x="2267712" y="0"/>
                  </a:lnTo>
                  <a:lnTo>
                    <a:pt x="0" y="0"/>
                  </a:lnTo>
                  <a:lnTo>
                    <a:pt x="0" y="477012"/>
                  </a:lnTo>
                  <a:lnTo>
                    <a:pt x="1476756" y="477012"/>
                  </a:lnTo>
                  <a:lnTo>
                    <a:pt x="1476756" y="926592"/>
                  </a:lnTo>
                  <a:lnTo>
                    <a:pt x="2610612" y="926592"/>
                  </a:lnTo>
                  <a:lnTo>
                    <a:pt x="2610612" y="449580"/>
                  </a:lnTo>
                  <a:close/>
                </a:path>
              </a:pathLst>
            </a:custGeom>
            <a:solidFill>
              <a:srgbClr val="FF0000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99070" y="3599180"/>
              <a:ext cx="4197350" cy="2350770"/>
            </a:xfrm>
            <a:custGeom>
              <a:avLst/>
              <a:gdLst/>
              <a:ahLst/>
              <a:cxnLst/>
              <a:rect l="l" t="t" r="r" b="b"/>
              <a:pathLst>
                <a:path w="4197350" h="2350770">
                  <a:moveTo>
                    <a:pt x="2136940" y="0"/>
                  </a:moveTo>
                  <a:lnTo>
                    <a:pt x="4197261" y="2350452"/>
                  </a:lnTo>
                </a:path>
                <a:path w="4197350" h="2350770">
                  <a:moveTo>
                    <a:pt x="27863" y="450850"/>
                  </a:moveTo>
                  <a:lnTo>
                    <a:pt x="0" y="1027430"/>
                  </a:lnTo>
                </a:path>
              </a:pathLst>
            </a:custGeom>
            <a:ln w="19812">
              <a:solidFill>
                <a:srgbClr val="550F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307329" y="4222241"/>
            <a:ext cx="3586479" cy="548640"/>
          </a:xfrm>
          <a:prstGeom prst="rect">
            <a:avLst/>
          </a:prstGeom>
          <a:solidFill>
            <a:srgbClr val="962009"/>
          </a:solidFill>
          <a:ln w="19811">
            <a:solidFill>
              <a:srgbClr val="550F03"/>
            </a:solidFill>
          </a:ln>
        </p:spPr>
        <p:txBody>
          <a:bodyPr vert="horz" wrap="square" lIns="0" tIns="6921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545"/>
              </a:spcBef>
            </a:pPr>
            <a:r>
              <a:rPr sz="2400" spc="85" dirty="0">
                <a:solidFill>
                  <a:srgbClr val="FFFFFF"/>
                </a:solidFill>
                <a:latin typeface="Cambria"/>
                <a:cs typeface="Cambria"/>
              </a:rPr>
              <a:t>Enough</a:t>
            </a:r>
            <a:r>
              <a:rPr sz="24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50" dirty="0">
                <a:solidFill>
                  <a:srgbClr val="FFFFFF"/>
                </a:solidFill>
                <a:latin typeface="Cambria"/>
                <a:cs typeface="Cambria"/>
              </a:rPr>
              <a:t>of</a:t>
            </a:r>
            <a:r>
              <a:rPr sz="24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25" dirty="0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sz="24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20" dirty="0">
                <a:solidFill>
                  <a:srgbClr val="FFFFFF"/>
                </a:solidFill>
                <a:latin typeface="Cambria"/>
                <a:cs typeface="Cambria"/>
              </a:rPr>
              <a:t>guarantee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307329" y="4941568"/>
            <a:ext cx="3586479" cy="1800225"/>
          </a:xfrm>
          <a:prstGeom prst="rect">
            <a:avLst/>
          </a:prstGeom>
          <a:solidFill>
            <a:srgbClr val="962009"/>
          </a:solidFill>
          <a:ln w="19811">
            <a:solidFill>
              <a:srgbClr val="550F03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2605"/>
              </a:lnSpc>
            </a:pPr>
            <a:r>
              <a:rPr sz="2400" spc="25" dirty="0">
                <a:solidFill>
                  <a:srgbClr val="FFFFFF"/>
                </a:solidFill>
                <a:latin typeface="Cambria"/>
                <a:cs typeface="Cambria"/>
              </a:rPr>
              <a:t>That</a:t>
            </a:r>
            <a:r>
              <a:rPr sz="24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40" dirty="0">
                <a:solidFill>
                  <a:srgbClr val="FFFFFF"/>
                </a:solidFill>
                <a:latin typeface="Cambria"/>
                <a:cs typeface="Cambria"/>
              </a:rPr>
              <a:t>no</a:t>
            </a:r>
            <a:r>
              <a:rPr sz="24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request</a:t>
            </a:r>
            <a:r>
              <a:rPr sz="24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40" dirty="0">
                <a:solidFill>
                  <a:srgbClr val="FFFFFF"/>
                </a:solidFill>
                <a:latin typeface="Cambria"/>
                <a:cs typeface="Cambria"/>
              </a:rPr>
              <a:t>from</a:t>
            </a:r>
            <a:r>
              <a:rPr sz="24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50" dirty="0">
                <a:solidFill>
                  <a:srgbClr val="FFFFFF"/>
                </a:solidFill>
                <a:latin typeface="Cambria"/>
                <a:cs typeface="Cambria"/>
              </a:rPr>
              <a:t>me</a:t>
            </a:r>
            <a:endParaRPr sz="2400">
              <a:latin typeface="Cambria"/>
              <a:cs typeface="Cambria"/>
            </a:endParaRPr>
          </a:p>
          <a:p>
            <a:pPr marL="91440" marR="101600">
              <a:lnSpc>
                <a:spcPct val="100000"/>
              </a:lnSpc>
            </a:pPr>
            <a:r>
              <a:rPr sz="2400" spc="20" dirty="0">
                <a:solidFill>
                  <a:srgbClr val="FFFFFF"/>
                </a:solidFill>
                <a:latin typeface="Cambria"/>
                <a:cs typeface="Cambria"/>
              </a:rPr>
              <a:t>for</a:t>
            </a:r>
            <a:r>
              <a:rPr sz="24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25" dirty="0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sz="24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75" dirty="0">
                <a:solidFill>
                  <a:srgbClr val="FFFFFF"/>
                </a:solidFill>
                <a:latin typeface="Cambria"/>
                <a:cs typeface="Cambria"/>
              </a:rPr>
              <a:t>dowry</a:t>
            </a:r>
            <a:r>
              <a:rPr sz="24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30" dirty="0">
                <a:solidFill>
                  <a:srgbClr val="FFFFFF"/>
                </a:solidFill>
                <a:latin typeface="Cambria"/>
                <a:cs typeface="Cambria"/>
              </a:rPr>
              <a:t>(money</a:t>
            </a:r>
            <a:r>
              <a:rPr sz="24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70" dirty="0">
                <a:solidFill>
                  <a:srgbClr val="FFFFFF"/>
                </a:solidFill>
                <a:latin typeface="Cambria"/>
                <a:cs typeface="Cambria"/>
              </a:rPr>
              <a:t>paid </a:t>
            </a:r>
            <a:r>
              <a:rPr sz="2400" spc="-509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to</a:t>
            </a:r>
            <a:r>
              <a:rPr sz="24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25" dirty="0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sz="24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55" dirty="0">
                <a:solidFill>
                  <a:srgbClr val="FFFFFF"/>
                </a:solidFill>
                <a:latin typeface="Cambria"/>
                <a:cs typeface="Cambria"/>
              </a:rPr>
              <a:t>husband </a:t>
            </a:r>
            <a:r>
              <a:rPr sz="2400" spc="65" dirty="0">
                <a:solidFill>
                  <a:srgbClr val="FFFFFF"/>
                </a:solidFill>
                <a:latin typeface="Cambria"/>
                <a:cs typeface="Cambria"/>
              </a:rPr>
              <a:t>by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the </a:t>
            </a:r>
            <a:r>
              <a:rPr sz="24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30" dirty="0">
                <a:solidFill>
                  <a:srgbClr val="FFFFFF"/>
                </a:solidFill>
                <a:latin typeface="Cambria"/>
                <a:cs typeface="Cambria"/>
              </a:rPr>
              <a:t>bride’s</a:t>
            </a:r>
            <a:r>
              <a:rPr sz="24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45" dirty="0">
                <a:solidFill>
                  <a:srgbClr val="FFFFFF"/>
                </a:solidFill>
                <a:latin typeface="Cambria"/>
                <a:cs typeface="Cambria"/>
              </a:rPr>
              <a:t>family)</a:t>
            </a:r>
            <a:r>
              <a:rPr sz="24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65" dirty="0">
                <a:solidFill>
                  <a:srgbClr val="FFFFFF"/>
                </a:solidFill>
                <a:latin typeface="Cambria"/>
                <a:cs typeface="Cambria"/>
              </a:rPr>
              <a:t>will</a:t>
            </a:r>
            <a:r>
              <a:rPr sz="24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mbria"/>
                <a:cs typeface="Cambria"/>
              </a:rPr>
              <a:t>be </a:t>
            </a:r>
            <a:r>
              <a:rPr sz="2400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40" dirty="0">
                <a:solidFill>
                  <a:srgbClr val="FFFFFF"/>
                </a:solidFill>
                <a:latin typeface="Cambria"/>
                <a:cs typeface="Cambria"/>
              </a:rPr>
              <a:t>refused.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68630" y="4751070"/>
            <a:ext cx="3586479" cy="1800225"/>
          </a:xfrm>
          <a:prstGeom prst="rect">
            <a:avLst/>
          </a:prstGeom>
          <a:solidFill>
            <a:srgbClr val="962009"/>
          </a:solidFill>
          <a:ln w="19811">
            <a:solidFill>
              <a:srgbClr val="550F03"/>
            </a:solidFill>
          </a:ln>
        </p:spPr>
        <p:txBody>
          <a:bodyPr vert="horz" wrap="square" lIns="0" tIns="147320" rIns="0" bIns="0" rtlCol="0">
            <a:spAutoFit/>
          </a:bodyPr>
          <a:lstStyle/>
          <a:p>
            <a:pPr marL="90170" marR="339090">
              <a:lnSpc>
                <a:spcPct val="100000"/>
              </a:lnSpc>
              <a:spcBef>
                <a:spcPts val="1160"/>
              </a:spcBef>
            </a:pPr>
            <a:r>
              <a:rPr sz="2400" spc="120" dirty="0">
                <a:solidFill>
                  <a:srgbClr val="FFFFFF"/>
                </a:solidFill>
                <a:latin typeface="Cambria"/>
                <a:cs typeface="Cambria"/>
              </a:rPr>
              <a:t>“Although, </a:t>
            </a:r>
            <a:r>
              <a:rPr sz="2400" spc="30" dirty="0">
                <a:solidFill>
                  <a:srgbClr val="FFFFFF"/>
                </a:solidFill>
                <a:latin typeface="Cambria"/>
                <a:cs typeface="Cambria"/>
              </a:rPr>
              <a:t>I </a:t>
            </a:r>
            <a:r>
              <a:rPr sz="2400" spc="60" dirty="0">
                <a:solidFill>
                  <a:srgbClr val="FFFFFF"/>
                </a:solidFill>
                <a:latin typeface="Cambria"/>
                <a:cs typeface="Cambria"/>
              </a:rPr>
              <a:t>only </a:t>
            </a:r>
            <a:r>
              <a:rPr sz="2400" spc="45" dirty="0">
                <a:solidFill>
                  <a:srgbClr val="FFFFFF"/>
                </a:solidFill>
                <a:latin typeface="Cambria"/>
                <a:cs typeface="Cambria"/>
              </a:rPr>
              <a:t>want </a:t>
            </a:r>
            <a:r>
              <a:rPr sz="2400" spc="-5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her</a:t>
            </a:r>
            <a:r>
              <a:rPr sz="24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20" dirty="0">
                <a:solidFill>
                  <a:srgbClr val="FFFFFF"/>
                </a:solidFill>
                <a:latin typeface="Cambria"/>
                <a:cs typeface="Cambria"/>
              </a:rPr>
              <a:t>for</a:t>
            </a:r>
            <a:r>
              <a:rPr sz="24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mbria"/>
                <a:cs typeface="Cambria"/>
              </a:rPr>
              <a:t>her</a:t>
            </a:r>
            <a:r>
              <a:rPr sz="24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35" dirty="0">
                <a:solidFill>
                  <a:srgbClr val="FFFFFF"/>
                </a:solidFill>
                <a:latin typeface="Cambria"/>
                <a:cs typeface="Cambria"/>
              </a:rPr>
              <a:t>beauty </a:t>
            </a:r>
            <a:r>
              <a:rPr sz="2400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75" dirty="0">
                <a:solidFill>
                  <a:srgbClr val="FFFFFF"/>
                </a:solidFill>
                <a:latin typeface="Cambria"/>
                <a:cs typeface="Cambria"/>
              </a:rPr>
              <a:t>really”-Do </a:t>
            </a:r>
            <a:r>
              <a:rPr sz="2400" spc="60" dirty="0">
                <a:solidFill>
                  <a:srgbClr val="FFFFFF"/>
                </a:solidFill>
                <a:latin typeface="Cambria"/>
                <a:cs typeface="Cambria"/>
              </a:rPr>
              <a:t>we </a:t>
            </a:r>
            <a:r>
              <a:rPr sz="2400" spc="25" dirty="0">
                <a:solidFill>
                  <a:srgbClr val="FFFFFF"/>
                </a:solidFill>
                <a:latin typeface="Cambria"/>
                <a:cs typeface="Cambria"/>
              </a:rPr>
              <a:t>believe </a:t>
            </a:r>
            <a:r>
              <a:rPr sz="24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65" dirty="0">
                <a:solidFill>
                  <a:srgbClr val="FFFFFF"/>
                </a:solidFill>
                <a:latin typeface="Cambria"/>
                <a:cs typeface="Cambria"/>
              </a:rPr>
              <a:t>him?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832603" y="1933955"/>
            <a:ext cx="3119755" cy="1905"/>
          </a:xfrm>
          <a:custGeom>
            <a:avLst/>
            <a:gdLst/>
            <a:ahLst/>
            <a:cxnLst/>
            <a:rect l="l" t="t" r="r" b="b"/>
            <a:pathLst>
              <a:path w="3119754" h="1905">
                <a:moveTo>
                  <a:pt x="3119754" y="1651"/>
                </a:moveTo>
                <a:lnTo>
                  <a:pt x="0" y="0"/>
                </a:lnTo>
              </a:path>
            </a:pathLst>
          </a:custGeom>
          <a:ln w="12192">
            <a:solidFill>
              <a:srgbClr val="DBA3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71524" y="632205"/>
            <a:ext cx="7386955" cy="16224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79700" marR="5080" indent="-2667635">
              <a:lnSpc>
                <a:spcPct val="100000"/>
              </a:lnSpc>
              <a:spcBef>
                <a:spcPts val="95"/>
              </a:spcBef>
            </a:pPr>
            <a:r>
              <a:rPr sz="2800" spc="70" dirty="0">
                <a:solidFill>
                  <a:srgbClr val="885D1D"/>
                </a:solidFill>
                <a:latin typeface="Cambria"/>
                <a:cs typeface="Cambria"/>
              </a:rPr>
              <a:t>What</a:t>
            </a:r>
            <a:r>
              <a:rPr sz="2800" spc="80" dirty="0">
                <a:solidFill>
                  <a:srgbClr val="885D1D"/>
                </a:solidFill>
                <a:latin typeface="Cambria"/>
                <a:cs typeface="Cambria"/>
              </a:rPr>
              <a:t> </a:t>
            </a:r>
            <a:r>
              <a:rPr sz="2800" spc="35" dirty="0">
                <a:solidFill>
                  <a:srgbClr val="885D1D"/>
                </a:solidFill>
                <a:latin typeface="Cambria"/>
                <a:cs typeface="Cambria"/>
              </a:rPr>
              <a:t>does</a:t>
            </a:r>
            <a:r>
              <a:rPr sz="2800" spc="80" dirty="0">
                <a:solidFill>
                  <a:srgbClr val="885D1D"/>
                </a:solidFill>
                <a:latin typeface="Cambria"/>
                <a:cs typeface="Cambria"/>
              </a:rPr>
              <a:t> </a:t>
            </a:r>
            <a:r>
              <a:rPr sz="2800" spc="10" dirty="0">
                <a:solidFill>
                  <a:srgbClr val="885D1D"/>
                </a:solidFill>
                <a:latin typeface="Cambria"/>
                <a:cs typeface="Cambria"/>
              </a:rPr>
              <a:t>this</a:t>
            </a:r>
            <a:r>
              <a:rPr sz="2800" spc="80" dirty="0">
                <a:solidFill>
                  <a:srgbClr val="885D1D"/>
                </a:solidFill>
                <a:latin typeface="Cambria"/>
                <a:cs typeface="Cambria"/>
              </a:rPr>
              <a:t> </a:t>
            </a:r>
            <a:r>
              <a:rPr sz="2800" spc="20" dirty="0">
                <a:solidFill>
                  <a:srgbClr val="885D1D"/>
                </a:solidFill>
                <a:latin typeface="Cambria"/>
                <a:cs typeface="Cambria"/>
              </a:rPr>
              <a:t>picture</a:t>
            </a:r>
            <a:r>
              <a:rPr sz="2800" spc="70" dirty="0">
                <a:solidFill>
                  <a:srgbClr val="885D1D"/>
                </a:solidFill>
                <a:latin typeface="Cambria"/>
                <a:cs typeface="Cambria"/>
              </a:rPr>
              <a:t> </a:t>
            </a:r>
            <a:r>
              <a:rPr sz="2800" spc="60" dirty="0">
                <a:solidFill>
                  <a:srgbClr val="885D1D"/>
                </a:solidFill>
                <a:latin typeface="Cambria"/>
                <a:cs typeface="Cambria"/>
              </a:rPr>
              <a:t>have</a:t>
            </a:r>
            <a:r>
              <a:rPr sz="2800" spc="85" dirty="0">
                <a:solidFill>
                  <a:srgbClr val="885D1D"/>
                </a:solidFill>
                <a:latin typeface="Cambria"/>
                <a:cs typeface="Cambria"/>
              </a:rPr>
              <a:t> </a:t>
            </a:r>
            <a:r>
              <a:rPr sz="2800" spc="-5" dirty="0">
                <a:solidFill>
                  <a:srgbClr val="885D1D"/>
                </a:solidFill>
                <a:latin typeface="Cambria"/>
                <a:cs typeface="Cambria"/>
              </a:rPr>
              <a:t>to</a:t>
            </a:r>
            <a:r>
              <a:rPr sz="2800" spc="85" dirty="0">
                <a:solidFill>
                  <a:srgbClr val="885D1D"/>
                </a:solidFill>
                <a:latin typeface="Cambria"/>
                <a:cs typeface="Cambria"/>
              </a:rPr>
              <a:t> </a:t>
            </a:r>
            <a:r>
              <a:rPr sz="2800" spc="90" dirty="0">
                <a:solidFill>
                  <a:srgbClr val="885D1D"/>
                </a:solidFill>
                <a:latin typeface="Cambria"/>
                <a:cs typeface="Cambria"/>
              </a:rPr>
              <a:t>do</a:t>
            </a:r>
            <a:r>
              <a:rPr sz="2800" spc="80" dirty="0">
                <a:solidFill>
                  <a:srgbClr val="885D1D"/>
                </a:solidFill>
                <a:latin typeface="Cambria"/>
                <a:cs typeface="Cambria"/>
              </a:rPr>
              <a:t> </a:t>
            </a:r>
            <a:r>
              <a:rPr sz="2800" spc="60" dirty="0">
                <a:solidFill>
                  <a:srgbClr val="885D1D"/>
                </a:solidFill>
                <a:latin typeface="Cambria"/>
                <a:cs typeface="Cambria"/>
              </a:rPr>
              <a:t>with</a:t>
            </a:r>
            <a:r>
              <a:rPr sz="2800" spc="90" dirty="0">
                <a:solidFill>
                  <a:srgbClr val="885D1D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885D1D"/>
                </a:solidFill>
                <a:latin typeface="Cambria"/>
                <a:cs typeface="Cambria"/>
              </a:rPr>
              <a:t>the</a:t>
            </a:r>
            <a:r>
              <a:rPr sz="2800" spc="80" dirty="0">
                <a:solidFill>
                  <a:srgbClr val="885D1D"/>
                </a:solidFill>
                <a:latin typeface="Cambria"/>
                <a:cs typeface="Cambria"/>
              </a:rPr>
              <a:t> </a:t>
            </a:r>
            <a:r>
              <a:rPr sz="2800" spc="60" dirty="0">
                <a:solidFill>
                  <a:srgbClr val="885D1D"/>
                </a:solidFill>
                <a:latin typeface="Cambria"/>
                <a:cs typeface="Cambria"/>
              </a:rPr>
              <a:t>end </a:t>
            </a:r>
            <a:r>
              <a:rPr sz="2800" spc="-600" dirty="0">
                <a:solidFill>
                  <a:srgbClr val="885D1D"/>
                </a:solidFill>
                <a:latin typeface="Cambria"/>
                <a:cs typeface="Cambria"/>
              </a:rPr>
              <a:t> </a:t>
            </a:r>
            <a:r>
              <a:rPr sz="2800" spc="60" dirty="0">
                <a:solidFill>
                  <a:srgbClr val="885D1D"/>
                </a:solidFill>
                <a:latin typeface="Cambria"/>
                <a:cs typeface="Cambria"/>
              </a:rPr>
              <a:t>of</a:t>
            </a:r>
            <a:r>
              <a:rPr sz="2800" spc="85" dirty="0">
                <a:solidFill>
                  <a:srgbClr val="885D1D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885D1D"/>
                </a:solidFill>
                <a:latin typeface="Cambria"/>
                <a:cs typeface="Cambria"/>
              </a:rPr>
              <a:t>the</a:t>
            </a:r>
            <a:r>
              <a:rPr sz="2800" spc="75" dirty="0">
                <a:solidFill>
                  <a:srgbClr val="885D1D"/>
                </a:solidFill>
                <a:latin typeface="Cambria"/>
                <a:cs typeface="Cambria"/>
              </a:rPr>
              <a:t> </a:t>
            </a:r>
            <a:r>
              <a:rPr sz="2800" spc="60" dirty="0">
                <a:solidFill>
                  <a:srgbClr val="885D1D"/>
                </a:solidFill>
                <a:latin typeface="Cambria"/>
                <a:cs typeface="Cambria"/>
              </a:rPr>
              <a:t>poem?</a:t>
            </a:r>
            <a:endParaRPr sz="2800">
              <a:latin typeface="Cambria"/>
              <a:cs typeface="Cambria"/>
            </a:endParaRPr>
          </a:p>
          <a:p>
            <a:pPr marL="294005">
              <a:lnSpc>
                <a:spcPts val="5855"/>
              </a:lnSpc>
              <a:tabLst>
                <a:tab pos="3367404" algn="l"/>
              </a:tabLst>
            </a:pPr>
            <a:r>
              <a:rPr strike="sngStrike" dirty="0">
                <a:latin typeface="Times New Roman"/>
                <a:cs typeface="Times New Roman"/>
              </a:rPr>
              <a:t> 	</a:t>
            </a:r>
            <a:r>
              <a:rPr strike="sngStrike" dirty="0"/>
              <a:t>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4380" y="2346960"/>
            <a:ext cx="7706868" cy="43799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832603" y="1933955"/>
            <a:ext cx="3119755" cy="1905"/>
          </a:xfrm>
          <a:custGeom>
            <a:avLst/>
            <a:gdLst/>
            <a:ahLst/>
            <a:cxnLst/>
            <a:rect l="l" t="t" r="r" b="b"/>
            <a:pathLst>
              <a:path w="3119754" h="1905">
                <a:moveTo>
                  <a:pt x="3119754" y="1651"/>
                </a:moveTo>
                <a:lnTo>
                  <a:pt x="0" y="0"/>
                </a:lnTo>
              </a:path>
            </a:pathLst>
          </a:custGeom>
          <a:ln w="12192">
            <a:solidFill>
              <a:srgbClr val="DBA3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42588" y="2148839"/>
            <a:ext cx="4843271" cy="454304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86334" y="1405890"/>
            <a:ext cx="4751705" cy="514286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 indent="966469">
              <a:lnSpc>
                <a:spcPct val="96800"/>
              </a:lnSpc>
              <a:spcBef>
                <a:spcPts val="305"/>
              </a:spcBef>
              <a:tabLst>
                <a:tab pos="1350645" algn="l"/>
                <a:tab pos="4052570" algn="l"/>
              </a:tabLst>
            </a:pPr>
            <a:r>
              <a:rPr sz="5400" strike="sngStrike" dirty="0">
                <a:solidFill>
                  <a:srgbClr val="DBA354"/>
                </a:solidFill>
                <a:latin typeface="Times New Roman"/>
                <a:cs typeface="Times New Roman"/>
              </a:rPr>
              <a:t> 		</a:t>
            </a:r>
            <a:r>
              <a:rPr sz="5400" strike="sngStrike" dirty="0">
                <a:solidFill>
                  <a:srgbClr val="DBA354"/>
                </a:solidFill>
                <a:latin typeface="Wingdings"/>
                <a:cs typeface="Wingdings"/>
              </a:rPr>
              <a:t></a:t>
            </a:r>
            <a:r>
              <a:rPr sz="5400" strike="noStrike" dirty="0">
                <a:solidFill>
                  <a:srgbClr val="DBA354"/>
                </a:solidFill>
                <a:latin typeface="Times New Roman"/>
                <a:cs typeface="Times New Roman"/>
              </a:rPr>
              <a:t> </a:t>
            </a:r>
            <a:r>
              <a:rPr sz="4800" b="1" i="1" strike="noStrike" dirty="0">
                <a:solidFill>
                  <a:srgbClr val="252525"/>
                </a:solidFill>
                <a:latin typeface="Palatino Linotype"/>
                <a:cs typeface="Palatino Linotype"/>
              </a:rPr>
              <a:t>Why</a:t>
            </a:r>
            <a:r>
              <a:rPr sz="4800" b="1" i="1" strike="noStrike" spc="90" dirty="0">
                <a:solidFill>
                  <a:srgbClr val="252525"/>
                </a:solidFill>
                <a:latin typeface="Palatino Linotype"/>
                <a:cs typeface="Palatino Linotype"/>
              </a:rPr>
              <a:t> </a:t>
            </a:r>
            <a:r>
              <a:rPr sz="4800" b="1" i="1" strike="noStrike" spc="-5" dirty="0">
                <a:solidFill>
                  <a:srgbClr val="252525"/>
                </a:solidFill>
                <a:latin typeface="Palatino Linotype"/>
                <a:cs typeface="Palatino Linotype"/>
              </a:rPr>
              <a:t>might</a:t>
            </a:r>
            <a:r>
              <a:rPr sz="4800" b="1" i="1" strike="noStrike" spc="90" dirty="0">
                <a:solidFill>
                  <a:srgbClr val="252525"/>
                </a:solidFill>
                <a:latin typeface="Palatino Linotype"/>
                <a:cs typeface="Palatino Linotype"/>
              </a:rPr>
              <a:t> </a:t>
            </a:r>
            <a:r>
              <a:rPr sz="4800" b="1" i="1" strike="noStrike" dirty="0">
                <a:solidFill>
                  <a:srgbClr val="252525"/>
                </a:solidFill>
                <a:latin typeface="Palatino Linotype"/>
                <a:cs typeface="Palatino Linotype"/>
              </a:rPr>
              <a:t>a </a:t>
            </a:r>
            <a:r>
              <a:rPr sz="4800" b="1" i="1" strike="noStrike" spc="5" dirty="0">
                <a:solidFill>
                  <a:srgbClr val="252525"/>
                </a:solidFill>
                <a:latin typeface="Palatino Linotype"/>
                <a:cs typeface="Palatino Linotype"/>
              </a:rPr>
              <a:t> </a:t>
            </a:r>
            <a:r>
              <a:rPr sz="4800" b="1" i="1" strike="noStrike" spc="-5" dirty="0">
                <a:solidFill>
                  <a:srgbClr val="252525"/>
                </a:solidFill>
                <a:latin typeface="Palatino Linotype"/>
                <a:cs typeface="Palatino Linotype"/>
              </a:rPr>
              <a:t>man	</a:t>
            </a:r>
            <a:r>
              <a:rPr sz="4800" b="1" i="1" strike="noStrike" dirty="0">
                <a:solidFill>
                  <a:srgbClr val="252525"/>
                </a:solidFill>
                <a:latin typeface="Palatino Linotype"/>
                <a:cs typeface="Palatino Linotype"/>
              </a:rPr>
              <a:t>keep a </a:t>
            </a:r>
            <a:r>
              <a:rPr sz="4800" b="1" i="1" strike="noStrike" spc="5" dirty="0">
                <a:solidFill>
                  <a:srgbClr val="252525"/>
                </a:solidFill>
                <a:latin typeface="Palatino Linotype"/>
                <a:cs typeface="Palatino Linotype"/>
              </a:rPr>
              <a:t> </a:t>
            </a:r>
            <a:r>
              <a:rPr sz="4800" b="1" i="1" strike="noStrike" spc="-5" dirty="0">
                <a:solidFill>
                  <a:srgbClr val="252525"/>
                </a:solidFill>
                <a:latin typeface="Palatino Linotype"/>
                <a:cs typeface="Palatino Linotype"/>
              </a:rPr>
              <a:t>picture </a:t>
            </a:r>
            <a:r>
              <a:rPr sz="4800" b="1" i="1" strike="noStrike" spc="-10" dirty="0">
                <a:solidFill>
                  <a:srgbClr val="252525"/>
                </a:solidFill>
                <a:latin typeface="Palatino Linotype"/>
                <a:cs typeface="Palatino Linotype"/>
              </a:rPr>
              <a:t>of </a:t>
            </a:r>
            <a:r>
              <a:rPr sz="4800" b="1" i="1" strike="noStrike" spc="-5" dirty="0">
                <a:solidFill>
                  <a:srgbClr val="252525"/>
                </a:solidFill>
                <a:latin typeface="Palatino Linotype"/>
                <a:cs typeface="Palatino Linotype"/>
              </a:rPr>
              <a:t>his </a:t>
            </a:r>
            <a:r>
              <a:rPr sz="4800" b="1" i="1" strike="noStrike" dirty="0">
                <a:solidFill>
                  <a:srgbClr val="252525"/>
                </a:solidFill>
                <a:latin typeface="Palatino Linotype"/>
                <a:cs typeface="Palatino Linotype"/>
              </a:rPr>
              <a:t> </a:t>
            </a:r>
            <a:r>
              <a:rPr sz="4800" b="1" i="1" strike="noStrike" spc="-5" dirty="0">
                <a:solidFill>
                  <a:srgbClr val="252525"/>
                </a:solidFill>
                <a:latin typeface="Palatino Linotype"/>
                <a:cs typeface="Palatino Linotype"/>
              </a:rPr>
              <a:t>dead wife</a:t>
            </a:r>
            <a:endParaRPr sz="4800">
              <a:latin typeface="Palatino Linotype"/>
              <a:cs typeface="Palatino Linotype"/>
            </a:endParaRPr>
          </a:p>
          <a:p>
            <a:pPr marL="12700" marR="2419985">
              <a:lnSpc>
                <a:spcPct val="100000"/>
              </a:lnSpc>
            </a:pPr>
            <a:r>
              <a:rPr sz="4800" b="1" i="1" spc="-5" dirty="0">
                <a:solidFill>
                  <a:srgbClr val="252525"/>
                </a:solidFill>
                <a:latin typeface="Palatino Linotype"/>
                <a:cs typeface="Palatino Linotype"/>
              </a:rPr>
              <a:t>behind</a:t>
            </a:r>
            <a:r>
              <a:rPr sz="4800" b="1" i="1" spc="-85" dirty="0">
                <a:solidFill>
                  <a:srgbClr val="252525"/>
                </a:solidFill>
                <a:latin typeface="Palatino Linotype"/>
                <a:cs typeface="Palatino Linotype"/>
              </a:rPr>
              <a:t> </a:t>
            </a:r>
            <a:r>
              <a:rPr sz="4800" b="1" i="1" dirty="0">
                <a:solidFill>
                  <a:srgbClr val="252525"/>
                </a:solidFill>
                <a:latin typeface="Palatino Linotype"/>
                <a:cs typeface="Palatino Linotype"/>
              </a:rPr>
              <a:t>a </a:t>
            </a:r>
            <a:r>
              <a:rPr sz="4800" b="1" i="1" spc="-1185" dirty="0">
                <a:solidFill>
                  <a:srgbClr val="252525"/>
                </a:solidFill>
                <a:latin typeface="Palatino Linotype"/>
                <a:cs typeface="Palatino Linotype"/>
              </a:rPr>
              <a:t> </a:t>
            </a:r>
            <a:r>
              <a:rPr sz="4800" b="1" i="1" dirty="0">
                <a:solidFill>
                  <a:srgbClr val="252525"/>
                </a:solidFill>
                <a:latin typeface="Palatino Linotype"/>
                <a:cs typeface="Palatino Linotype"/>
              </a:rPr>
              <a:t>curtain?</a:t>
            </a:r>
            <a:endParaRPr sz="4800">
              <a:latin typeface="Palatino Linotype"/>
              <a:cs typeface="Palatino Linotype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242684" y="598754"/>
            <a:ext cx="216090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i="1" spc="-5" dirty="0">
                <a:solidFill>
                  <a:srgbClr val="885D1D"/>
                </a:solidFill>
                <a:latin typeface="Palatino Linotype"/>
                <a:cs typeface="Palatino Linotype"/>
              </a:rPr>
              <a:t>Starter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5122164" y="3488690"/>
            <a:ext cx="2486025" cy="3215640"/>
            <a:chOff x="5122164" y="3488690"/>
            <a:chExt cx="2486025" cy="321564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49240" y="3715512"/>
              <a:ext cx="2031491" cy="276148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122164" y="3488689"/>
              <a:ext cx="2486025" cy="3215640"/>
            </a:xfrm>
            <a:custGeom>
              <a:avLst/>
              <a:gdLst/>
              <a:ahLst/>
              <a:cxnLst/>
              <a:rect l="l" t="t" r="r" b="b"/>
              <a:pathLst>
                <a:path w="2486025" h="3215640">
                  <a:moveTo>
                    <a:pt x="2302764" y="182880"/>
                  </a:moveTo>
                  <a:lnTo>
                    <a:pt x="182880" y="182880"/>
                  </a:lnTo>
                  <a:lnTo>
                    <a:pt x="182880" y="228600"/>
                  </a:lnTo>
                  <a:lnTo>
                    <a:pt x="182880" y="2987040"/>
                  </a:lnTo>
                  <a:lnTo>
                    <a:pt x="182880" y="3032760"/>
                  </a:lnTo>
                  <a:lnTo>
                    <a:pt x="2302764" y="3032760"/>
                  </a:lnTo>
                  <a:lnTo>
                    <a:pt x="2302764" y="2987040"/>
                  </a:lnTo>
                  <a:lnTo>
                    <a:pt x="228600" y="2987040"/>
                  </a:lnTo>
                  <a:lnTo>
                    <a:pt x="228600" y="228600"/>
                  </a:lnTo>
                  <a:lnTo>
                    <a:pt x="2257044" y="228600"/>
                  </a:lnTo>
                  <a:lnTo>
                    <a:pt x="2257044" y="2986786"/>
                  </a:lnTo>
                  <a:lnTo>
                    <a:pt x="2302764" y="2986786"/>
                  </a:lnTo>
                  <a:lnTo>
                    <a:pt x="2302764" y="228600"/>
                  </a:lnTo>
                  <a:lnTo>
                    <a:pt x="2302764" y="228346"/>
                  </a:lnTo>
                  <a:lnTo>
                    <a:pt x="2302764" y="182880"/>
                  </a:lnTo>
                  <a:close/>
                </a:path>
                <a:path w="2486025" h="3215640">
                  <a:moveTo>
                    <a:pt x="2485644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0" y="3078480"/>
                  </a:lnTo>
                  <a:lnTo>
                    <a:pt x="0" y="3215640"/>
                  </a:lnTo>
                  <a:lnTo>
                    <a:pt x="2485644" y="3215640"/>
                  </a:lnTo>
                  <a:lnTo>
                    <a:pt x="2485644" y="3078480"/>
                  </a:lnTo>
                  <a:lnTo>
                    <a:pt x="137160" y="3078480"/>
                  </a:lnTo>
                  <a:lnTo>
                    <a:pt x="137160" y="137160"/>
                  </a:lnTo>
                  <a:lnTo>
                    <a:pt x="2348484" y="137160"/>
                  </a:lnTo>
                  <a:lnTo>
                    <a:pt x="2348484" y="3078226"/>
                  </a:lnTo>
                  <a:lnTo>
                    <a:pt x="2485644" y="3078226"/>
                  </a:lnTo>
                  <a:lnTo>
                    <a:pt x="2485644" y="137160"/>
                  </a:lnTo>
                  <a:lnTo>
                    <a:pt x="2485644" y="136906"/>
                  </a:lnTo>
                  <a:lnTo>
                    <a:pt x="2485644" y="0"/>
                  </a:lnTo>
                  <a:close/>
                </a:path>
              </a:pathLst>
            </a:custGeom>
            <a:solidFill>
              <a:srgbClr val="4A0F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226433" y="1405890"/>
            <a:ext cx="7112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DBA354"/>
                </a:solidFill>
                <a:latin typeface="Wingdings"/>
                <a:cs typeface="Wingdings"/>
              </a:rPr>
              <a:t></a:t>
            </a:r>
            <a:endParaRPr sz="5400">
              <a:latin typeface="Wingdings"/>
              <a:cs typeface="Wingding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826508" y="1422908"/>
            <a:ext cx="3132455" cy="1772920"/>
            <a:chOff x="4826508" y="1422908"/>
            <a:chExt cx="3132455" cy="1772920"/>
          </a:xfrm>
        </p:grpSpPr>
        <p:sp>
          <p:nvSpPr>
            <p:cNvPr id="5" name="object 5"/>
            <p:cNvSpPr/>
            <p:nvPr/>
          </p:nvSpPr>
          <p:spPr>
            <a:xfrm>
              <a:off x="4832604" y="1933956"/>
              <a:ext cx="3119755" cy="1905"/>
            </a:xfrm>
            <a:custGeom>
              <a:avLst/>
              <a:gdLst/>
              <a:ahLst/>
              <a:cxnLst/>
              <a:rect l="l" t="t" r="r" b="b"/>
              <a:pathLst>
                <a:path w="3119754" h="1905">
                  <a:moveTo>
                    <a:pt x="3119754" y="1651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DBA3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272532" y="1432814"/>
              <a:ext cx="205740" cy="1253490"/>
            </a:xfrm>
            <a:custGeom>
              <a:avLst/>
              <a:gdLst/>
              <a:ahLst/>
              <a:cxnLst/>
              <a:rect l="l" t="t" r="r" b="b"/>
              <a:pathLst>
                <a:path w="205739" h="1253489">
                  <a:moveTo>
                    <a:pt x="0" y="1253363"/>
                  </a:moveTo>
                  <a:lnTo>
                    <a:pt x="205485" y="0"/>
                  </a:lnTo>
                </a:path>
              </a:pathLst>
            </a:custGeom>
            <a:ln w="19812">
              <a:solidFill>
                <a:srgbClr val="550F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860036" y="2718816"/>
              <a:ext cx="1583690" cy="477520"/>
            </a:xfrm>
            <a:custGeom>
              <a:avLst/>
              <a:gdLst/>
              <a:ahLst/>
              <a:cxnLst/>
              <a:rect l="l" t="t" r="r" b="b"/>
              <a:pathLst>
                <a:path w="1583689" h="477519">
                  <a:moveTo>
                    <a:pt x="1583436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1583436" y="477012"/>
                  </a:lnTo>
                  <a:lnTo>
                    <a:pt x="1583436" y="0"/>
                  </a:lnTo>
                  <a:close/>
                </a:path>
              </a:pathLst>
            </a:custGeom>
            <a:solidFill>
              <a:srgbClr val="FF0000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165605" y="1700148"/>
            <a:ext cx="7978775" cy="5132070"/>
            <a:chOff x="1165605" y="1700148"/>
            <a:chExt cx="7978775" cy="5132070"/>
          </a:xfrm>
        </p:grpSpPr>
        <p:sp>
          <p:nvSpPr>
            <p:cNvPr id="9" name="object 9"/>
            <p:cNvSpPr/>
            <p:nvPr/>
          </p:nvSpPr>
          <p:spPr>
            <a:xfrm>
              <a:off x="1171955" y="1937003"/>
              <a:ext cx="3119755" cy="1905"/>
            </a:xfrm>
            <a:custGeom>
              <a:avLst/>
              <a:gdLst/>
              <a:ahLst/>
              <a:cxnLst/>
              <a:rect l="l" t="t" r="r" b="b"/>
              <a:pathLst>
                <a:path w="3119754" h="1905">
                  <a:moveTo>
                    <a:pt x="3119755" y="165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DBA3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836419" y="3572255"/>
              <a:ext cx="3023870" cy="477520"/>
            </a:xfrm>
            <a:custGeom>
              <a:avLst/>
              <a:gdLst/>
              <a:ahLst/>
              <a:cxnLst/>
              <a:rect l="l" t="t" r="r" b="b"/>
              <a:pathLst>
                <a:path w="3023870" h="477520">
                  <a:moveTo>
                    <a:pt x="3023616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3023616" y="477012"/>
                  </a:lnTo>
                  <a:lnTo>
                    <a:pt x="3023616" y="0"/>
                  </a:lnTo>
                  <a:close/>
                </a:path>
              </a:pathLst>
            </a:custGeom>
            <a:solidFill>
              <a:srgbClr val="FF0000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811019" y="1710308"/>
              <a:ext cx="1274445" cy="1942464"/>
            </a:xfrm>
            <a:custGeom>
              <a:avLst/>
              <a:gdLst/>
              <a:ahLst/>
              <a:cxnLst/>
              <a:rect l="l" t="t" r="r" b="b"/>
              <a:pathLst>
                <a:path w="1274445" h="1942464">
                  <a:moveTo>
                    <a:pt x="1274445" y="1942210"/>
                  </a:moveTo>
                  <a:lnTo>
                    <a:pt x="0" y="0"/>
                  </a:lnTo>
                </a:path>
              </a:pathLst>
            </a:custGeom>
            <a:ln w="19812">
              <a:solidFill>
                <a:srgbClr val="550F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0476" y="4428742"/>
              <a:ext cx="4573524" cy="2403348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5580126" y="1125474"/>
            <a:ext cx="3298190" cy="548640"/>
          </a:xfrm>
          <a:prstGeom prst="rect">
            <a:avLst/>
          </a:prstGeom>
          <a:solidFill>
            <a:srgbClr val="962009"/>
          </a:solidFill>
          <a:ln w="19811">
            <a:solidFill>
              <a:srgbClr val="550F03"/>
            </a:solidFill>
          </a:ln>
        </p:spPr>
        <p:txBody>
          <a:bodyPr vert="horz" wrap="square" lIns="0" tIns="6921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545"/>
              </a:spcBef>
            </a:pPr>
            <a:r>
              <a:rPr sz="2400" spc="70" dirty="0">
                <a:solidFill>
                  <a:srgbClr val="FFFFFF"/>
                </a:solidFill>
                <a:latin typeface="Cambria"/>
                <a:cs typeface="Cambria"/>
              </a:rPr>
              <a:t>Roman</a:t>
            </a:r>
            <a:r>
              <a:rPr sz="24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100" dirty="0">
                <a:solidFill>
                  <a:srgbClr val="FFFFFF"/>
                </a:solidFill>
                <a:latin typeface="Cambria"/>
                <a:cs typeface="Cambria"/>
              </a:rPr>
              <a:t>god</a:t>
            </a:r>
            <a:r>
              <a:rPr sz="24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50" dirty="0">
                <a:solidFill>
                  <a:srgbClr val="FFFFFF"/>
                </a:solidFill>
                <a:latin typeface="Cambria"/>
                <a:cs typeface="Cambria"/>
              </a:rPr>
              <a:t>of</a:t>
            </a:r>
            <a:r>
              <a:rPr sz="24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sz="24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25" dirty="0">
                <a:solidFill>
                  <a:srgbClr val="FFFFFF"/>
                </a:solidFill>
                <a:latin typeface="Cambria"/>
                <a:cs typeface="Cambria"/>
              </a:rPr>
              <a:t>sea.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7002" y="916686"/>
            <a:ext cx="3618229" cy="757555"/>
          </a:xfrm>
          <a:prstGeom prst="rect">
            <a:avLst/>
          </a:prstGeom>
          <a:solidFill>
            <a:srgbClr val="962009"/>
          </a:solidFill>
          <a:ln w="19811">
            <a:solidFill>
              <a:srgbClr val="550F03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 marL="89535" marR="418465">
              <a:lnSpc>
                <a:spcPts val="2880"/>
              </a:lnSpc>
              <a:spcBef>
                <a:spcPts val="20"/>
              </a:spcBef>
            </a:pPr>
            <a:r>
              <a:rPr sz="2400" spc="60" dirty="0">
                <a:solidFill>
                  <a:srgbClr val="FFFFFF"/>
                </a:solidFill>
                <a:latin typeface="Cambria"/>
                <a:cs typeface="Cambria"/>
              </a:rPr>
              <a:t>Another </a:t>
            </a:r>
            <a:r>
              <a:rPr sz="2400" spc="30" dirty="0">
                <a:solidFill>
                  <a:srgbClr val="FFFFFF"/>
                </a:solidFill>
                <a:latin typeface="Cambria"/>
                <a:cs typeface="Cambria"/>
              </a:rPr>
              <a:t>fictional</a:t>
            </a:r>
            <a:r>
              <a:rPr sz="2400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mbria"/>
                <a:cs typeface="Cambria"/>
              </a:rPr>
              <a:t>artist </a:t>
            </a:r>
            <a:r>
              <a:rPr sz="2400" spc="-509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65" dirty="0">
                <a:solidFill>
                  <a:srgbClr val="FFFFFF"/>
                </a:solidFill>
                <a:latin typeface="Cambria"/>
                <a:cs typeface="Cambria"/>
              </a:rPr>
              <a:t>made</a:t>
            </a:r>
            <a:r>
              <a:rPr sz="24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114" dirty="0">
                <a:solidFill>
                  <a:srgbClr val="FFFFFF"/>
                </a:solidFill>
                <a:latin typeface="Cambria"/>
                <a:cs typeface="Cambria"/>
              </a:rPr>
              <a:t>up</a:t>
            </a:r>
            <a:r>
              <a:rPr sz="24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65" dirty="0">
                <a:solidFill>
                  <a:srgbClr val="FFFFFF"/>
                </a:solidFill>
                <a:latin typeface="Cambria"/>
                <a:cs typeface="Cambria"/>
              </a:rPr>
              <a:t>by</a:t>
            </a:r>
            <a:r>
              <a:rPr sz="24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55" dirty="0">
                <a:solidFill>
                  <a:srgbClr val="FFFFFF"/>
                </a:solidFill>
                <a:latin typeface="Cambria"/>
                <a:cs typeface="Cambria"/>
              </a:rPr>
              <a:t>Browning.</a:t>
            </a:r>
            <a:endParaRPr sz="2400">
              <a:latin typeface="Cambria"/>
              <a:cs typeface="Cambri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38327" y="3753484"/>
            <a:ext cx="4676140" cy="2926715"/>
            <a:chOff x="338327" y="3753484"/>
            <a:chExt cx="4676140" cy="2926715"/>
          </a:xfrm>
        </p:grpSpPr>
        <p:sp>
          <p:nvSpPr>
            <p:cNvPr id="16" name="object 16"/>
            <p:cNvSpPr/>
            <p:nvPr/>
          </p:nvSpPr>
          <p:spPr>
            <a:xfrm>
              <a:off x="348233" y="4225289"/>
              <a:ext cx="4655820" cy="2444750"/>
            </a:xfrm>
            <a:custGeom>
              <a:avLst/>
              <a:gdLst/>
              <a:ahLst/>
              <a:cxnLst/>
              <a:rect l="l" t="t" r="r" b="b"/>
              <a:pathLst>
                <a:path w="4655820" h="2444750">
                  <a:moveTo>
                    <a:pt x="4655820" y="0"/>
                  </a:moveTo>
                  <a:lnTo>
                    <a:pt x="0" y="0"/>
                  </a:lnTo>
                  <a:lnTo>
                    <a:pt x="0" y="2444495"/>
                  </a:lnTo>
                  <a:lnTo>
                    <a:pt x="4655820" y="2444495"/>
                  </a:lnTo>
                  <a:lnTo>
                    <a:pt x="4655820" y="0"/>
                  </a:lnTo>
                  <a:close/>
                </a:path>
              </a:pathLst>
            </a:custGeom>
            <a:solidFill>
              <a:srgbClr val="9620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8233" y="3763390"/>
              <a:ext cx="4655820" cy="2906395"/>
            </a:xfrm>
            <a:custGeom>
              <a:avLst/>
              <a:gdLst/>
              <a:ahLst/>
              <a:cxnLst/>
              <a:rect l="l" t="t" r="r" b="b"/>
              <a:pathLst>
                <a:path w="4655820" h="2906395">
                  <a:moveTo>
                    <a:pt x="0" y="2906394"/>
                  </a:moveTo>
                  <a:lnTo>
                    <a:pt x="4655820" y="2906394"/>
                  </a:lnTo>
                  <a:lnTo>
                    <a:pt x="4655820" y="461898"/>
                  </a:lnTo>
                  <a:lnTo>
                    <a:pt x="0" y="461898"/>
                  </a:lnTo>
                  <a:lnTo>
                    <a:pt x="0" y="2906394"/>
                  </a:lnTo>
                  <a:close/>
                </a:path>
                <a:path w="4655820" h="2906395">
                  <a:moveTo>
                    <a:pt x="2336038" y="0"/>
                  </a:moveTo>
                  <a:lnTo>
                    <a:pt x="2118105" y="469137"/>
                  </a:lnTo>
                </a:path>
              </a:pathLst>
            </a:custGeom>
            <a:ln w="19812">
              <a:solidFill>
                <a:srgbClr val="550F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26516" y="2272664"/>
            <a:ext cx="7929880" cy="4447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3855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Nay</a:t>
            </a:r>
            <a:r>
              <a:rPr sz="2800" spc="-2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we'll</a:t>
            </a:r>
            <a:r>
              <a:rPr sz="2800" spc="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go</a:t>
            </a:r>
            <a:endParaRPr sz="2800">
              <a:latin typeface="Arial MT"/>
              <a:cs typeface="Arial MT"/>
            </a:endParaRPr>
          </a:p>
          <a:p>
            <a:pPr marL="363855" marR="631190">
              <a:lnSpc>
                <a:spcPct val="100000"/>
              </a:lnSpc>
            </a:pPr>
            <a:r>
              <a:rPr sz="2800" spc="-40" dirty="0">
                <a:solidFill>
                  <a:srgbClr val="252525"/>
                </a:solidFill>
                <a:latin typeface="Arial MT"/>
                <a:cs typeface="Arial MT"/>
              </a:rPr>
              <a:t>Together</a:t>
            </a:r>
            <a:r>
              <a:rPr sz="2800" spc="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down,</a:t>
            </a:r>
            <a:r>
              <a:rPr sz="2800" spc="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spc="-40" dirty="0">
                <a:solidFill>
                  <a:srgbClr val="252525"/>
                </a:solidFill>
                <a:latin typeface="Arial MT"/>
                <a:cs typeface="Arial MT"/>
              </a:rPr>
              <a:t>sir.</a:t>
            </a:r>
            <a:r>
              <a:rPr sz="280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Notice</a:t>
            </a:r>
            <a:r>
              <a:rPr sz="280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Neptune,</a:t>
            </a:r>
            <a:r>
              <a:rPr sz="2800" spc="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252525"/>
                </a:solidFill>
                <a:latin typeface="Arial MT"/>
                <a:cs typeface="Arial MT"/>
              </a:rPr>
              <a:t>though, </a:t>
            </a:r>
            <a:r>
              <a:rPr sz="2800" spc="-76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spc="-55" dirty="0">
                <a:solidFill>
                  <a:srgbClr val="252525"/>
                </a:solidFill>
                <a:latin typeface="Arial MT"/>
                <a:cs typeface="Arial MT"/>
              </a:rPr>
              <a:t>Taming</a:t>
            </a:r>
            <a:r>
              <a:rPr sz="2800" spc="2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a</a:t>
            </a:r>
            <a:r>
              <a:rPr sz="2800" spc="-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252525"/>
                </a:solidFill>
                <a:latin typeface="Arial MT"/>
                <a:cs typeface="Arial MT"/>
              </a:rPr>
              <a:t>sea-horse,</a:t>
            </a:r>
            <a:r>
              <a:rPr sz="2800" spc="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252525"/>
                </a:solidFill>
                <a:latin typeface="Arial MT"/>
                <a:cs typeface="Arial MT"/>
              </a:rPr>
              <a:t>thought</a:t>
            </a:r>
            <a:r>
              <a:rPr sz="2800" spc="-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a</a:t>
            </a:r>
            <a:r>
              <a:rPr sz="2800" spc="-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spc="-30" dirty="0">
                <a:solidFill>
                  <a:srgbClr val="252525"/>
                </a:solidFill>
                <a:latin typeface="Arial MT"/>
                <a:cs typeface="Arial MT"/>
              </a:rPr>
              <a:t>rarity,</a:t>
            </a:r>
            <a:endParaRPr sz="2800">
              <a:latin typeface="Arial MT"/>
              <a:cs typeface="Arial MT"/>
            </a:endParaRPr>
          </a:p>
          <a:p>
            <a:pPr marL="363855">
              <a:lnSpc>
                <a:spcPts val="3265"/>
              </a:lnSpc>
            </a:pP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Which</a:t>
            </a:r>
            <a:r>
              <a:rPr sz="280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Claus</a:t>
            </a:r>
            <a:r>
              <a:rPr sz="280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of</a:t>
            </a:r>
            <a:r>
              <a:rPr sz="2800" spc="-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252525"/>
                </a:solidFill>
                <a:latin typeface="Arial MT"/>
                <a:cs typeface="Arial MT"/>
              </a:rPr>
              <a:t>Innsbruck cast</a:t>
            </a:r>
            <a:r>
              <a:rPr sz="2800" spc="-2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in</a:t>
            </a:r>
            <a:r>
              <a:rPr sz="2800" dirty="0">
                <a:solidFill>
                  <a:srgbClr val="252525"/>
                </a:solidFill>
                <a:latin typeface="Arial MT"/>
                <a:cs typeface="Arial MT"/>
              </a:rPr>
              <a:t> bronze for</a:t>
            </a:r>
            <a:r>
              <a:rPr sz="2800" spc="-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me.</a:t>
            </a:r>
            <a:endParaRPr sz="2800">
              <a:latin typeface="Arial MT"/>
              <a:cs typeface="Arial MT"/>
            </a:endParaRPr>
          </a:p>
          <a:p>
            <a:pPr marL="12700" marR="3487420">
              <a:lnSpc>
                <a:spcPct val="100000"/>
              </a:lnSpc>
              <a:spcBef>
                <a:spcPts val="1310"/>
              </a:spcBef>
            </a:pPr>
            <a:r>
              <a:rPr sz="2400" spc="160" dirty="0">
                <a:solidFill>
                  <a:srgbClr val="FFFFFF"/>
                </a:solidFill>
                <a:latin typeface="Cambria"/>
                <a:cs typeface="Cambria"/>
              </a:rPr>
              <a:t>He</a:t>
            </a:r>
            <a:r>
              <a:rPr sz="24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returns</a:t>
            </a:r>
            <a:r>
              <a:rPr sz="24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to</a:t>
            </a:r>
            <a:r>
              <a:rPr sz="24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sz="24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subject</a:t>
            </a:r>
            <a:r>
              <a:rPr sz="24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50" dirty="0">
                <a:solidFill>
                  <a:srgbClr val="FFFFFF"/>
                </a:solidFill>
                <a:latin typeface="Cambria"/>
                <a:cs typeface="Cambria"/>
              </a:rPr>
              <a:t>of</a:t>
            </a:r>
            <a:r>
              <a:rPr sz="24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25" dirty="0">
                <a:solidFill>
                  <a:srgbClr val="FFFFFF"/>
                </a:solidFill>
                <a:latin typeface="Cambria"/>
                <a:cs typeface="Cambria"/>
              </a:rPr>
              <a:t>his </a:t>
            </a:r>
            <a:r>
              <a:rPr sz="24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mbria"/>
                <a:cs typeface="Cambria"/>
              </a:rPr>
              <a:t>art</a:t>
            </a:r>
            <a:r>
              <a:rPr sz="24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25" dirty="0">
                <a:solidFill>
                  <a:srgbClr val="FFFFFF"/>
                </a:solidFill>
                <a:latin typeface="Cambria"/>
                <a:cs typeface="Cambria"/>
              </a:rPr>
              <a:t>collection,</a:t>
            </a:r>
            <a:r>
              <a:rPr sz="24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65" dirty="0">
                <a:solidFill>
                  <a:srgbClr val="FFFFFF"/>
                </a:solidFill>
                <a:latin typeface="Cambria"/>
                <a:cs typeface="Cambria"/>
              </a:rPr>
              <a:t>which</a:t>
            </a:r>
            <a:r>
              <a:rPr sz="24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25" dirty="0">
                <a:solidFill>
                  <a:srgbClr val="FFFFFF"/>
                </a:solidFill>
                <a:latin typeface="Cambria"/>
                <a:cs typeface="Cambria"/>
              </a:rPr>
              <a:t>emphasises </a:t>
            </a:r>
            <a:r>
              <a:rPr sz="2400" spc="-5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25" dirty="0">
                <a:solidFill>
                  <a:srgbClr val="FFFFFF"/>
                </a:solidFill>
                <a:latin typeface="Cambria"/>
                <a:cs typeface="Cambria"/>
              </a:rPr>
              <a:t>his</a:t>
            </a:r>
            <a:r>
              <a:rPr sz="24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40" dirty="0">
                <a:solidFill>
                  <a:srgbClr val="FFFFFF"/>
                </a:solidFill>
                <a:latin typeface="Cambria"/>
                <a:cs typeface="Cambria"/>
              </a:rPr>
              <a:t>power</a:t>
            </a:r>
            <a:r>
              <a:rPr sz="24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70" dirty="0">
                <a:solidFill>
                  <a:srgbClr val="FFFFFF"/>
                </a:solidFill>
                <a:latin typeface="Cambria"/>
                <a:cs typeface="Cambria"/>
              </a:rPr>
              <a:t>and </a:t>
            </a:r>
            <a:r>
              <a:rPr sz="2400" spc="50" dirty="0">
                <a:solidFill>
                  <a:srgbClr val="FFFFFF"/>
                </a:solidFill>
                <a:latin typeface="Cambria"/>
                <a:cs typeface="Cambria"/>
              </a:rPr>
              <a:t>wealth.</a:t>
            </a:r>
            <a:r>
              <a:rPr sz="24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30" dirty="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sz="24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10" dirty="0">
                <a:solidFill>
                  <a:srgbClr val="FFFFFF"/>
                </a:solidFill>
                <a:latin typeface="Cambria"/>
                <a:cs typeface="Cambria"/>
              </a:rPr>
              <a:t>story </a:t>
            </a:r>
            <a:r>
              <a:rPr sz="2400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50" dirty="0">
                <a:solidFill>
                  <a:srgbClr val="FFFFFF"/>
                </a:solidFill>
                <a:latin typeface="Cambria"/>
                <a:cs typeface="Cambria"/>
              </a:rPr>
              <a:t>of</a:t>
            </a:r>
            <a:r>
              <a:rPr sz="24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25" dirty="0">
                <a:solidFill>
                  <a:srgbClr val="FFFFFF"/>
                </a:solidFill>
                <a:latin typeface="Cambria"/>
                <a:cs typeface="Cambria"/>
              </a:rPr>
              <a:t>his</a:t>
            </a:r>
            <a:r>
              <a:rPr sz="24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Cambria"/>
                <a:cs typeface="Cambria"/>
              </a:rPr>
              <a:t>last</a:t>
            </a:r>
            <a:r>
              <a:rPr sz="24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40" dirty="0">
                <a:solidFill>
                  <a:srgbClr val="FFFFFF"/>
                </a:solidFill>
                <a:latin typeface="Cambria"/>
                <a:cs typeface="Cambria"/>
              </a:rPr>
              <a:t>duchess</a:t>
            </a:r>
            <a:r>
              <a:rPr sz="24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Cambria"/>
                <a:cs typeface="Cambria"/>
              </a:rPr>
              <a:t>is</a:t>
            </a:r>
            <a:r>
              <a:rPr sz="24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25" dirty="0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sz="24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15" dirty="0">
                <a:solidFill>
                  <a:srgbClr val="FFFFFF"/>
                </a:solidFill>
                <a:latin typeface="Cambria"/>
                <a:cs typeface="Cambria"/>
              </a:rPr>
              <a:t>subtle </a:t>
            </a:r>
            <a:r>
              <a:rPr sz="2400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60" dirty="0">
                <a:solidFill>
                  <a:srgbClr val="FFFFFF"/>
                </a:solidFill>
                <a:latin typeface="Cambria"/>
                <a:cs typeface="Cambria"/>
              </a:rPr>
              <a:t>warning</a:t>
            </a:r>
            <a:r>
              <a:rPr sz="24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to</a:t>
            </a:r>
            <a:r>
              <a:rPr sz="24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25" dirty="0">
                <a:solidFill>
                  <a:srgbClr val="FFFFFF"/>
                </a:solidFill>
                <a:latin typeface="Cambria"/>
                <a:cs typeface="Cambria"/>
              </a:rPr>
              <a:t>his</a:t>
            </a:r>
            <a:r>
              <a:rPr sz="24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20" dirty="0">
                <a:solidFill>
                  <a:srgbClr val="FFFFFF"/>
                </a:solidFill>
                <a:latin typeface="Cambria"/>
                <a:cs typeface="Cambria"/>
              </a:rPr>
              <a:t>visitor</a:t>
            </a:r>
            <a:r>
              <a:rPr sz="24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35" dirty="0">
                <a:solidFill>
                  <a:srgbClr val="FFFFFF"/>
                </a:solidFill>
                <a:latin typeface="Cambria"/>
                <a:cs typeface="Cambria"/>
              </a:rPr>
              <a:t>about</a:t>
            </a:r>
            <a:r>
              <a:rPr sz="24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75" dirty="0">
                <a:solidFill>
                  <a:srgbClr val="FFFFFF"/>
                </a:solidFill>
                <a:latin typeface="Cambria"/>
                <a:cs typeface="Cambria"/>
              </a:rPr>
              <a:t>how </a:t>
            </a:r>
            <a:r>
              <a:rPr sz="2400" spc="-5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20" dirty="0">
                <a:solidFill>
                  <a:srgbClr val="FFFFFF"/>
                </a:solidFill>
                <a:latin typeface="Cambria"/>
                <a:cs typeface="Cambria"/>
              </a:rPr>
              <a:t>he</a:t>
            </a:r>
            <a:r>
              <a:rPr sz="24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15" dirty="0">
                <a:solidFill>
                  <a:srgbClr val="FFFFFF"/>
                </a:solidFill>
                <a:latin typeface="Cambria"/>
                <a:cs typeface="Cambria"/>
              </a:rPr>
              <a:t>expects</a:t>
            </a:r>
            <a:r>
              <a:rPr sz="24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25" dirty="0">
                <a:solidFill>
                  <a:srgbClr val="FFFFFF"/>
                </a:solidFill>
                <a:latin typeface="Cambria"/>
                <a:cs typeface="Cambria"/>
              </a:rPr>
              <a:t>his</a:t>
            </a:r>
            <a:r>
              <a:rPr sz="24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20" dirty="0">
                <a:solidFill>
                  <a:srgbClr val="FFFFFF"/>
                </a:solidFill>
                <a:latin typeface="Cambria"/>
                <a:cs typeface="Cambria"/>
              </a:rPr>
              <a:t>next</a:t>
            </a:r>
            <a:r>
              <a:rPr sz="24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55" dirty="0">
                <a:solidFill>
                  <a:srgbClr val="FFFFFF"/>
                </a:solidFill>
                <a:latin typeface="Cambria"/>
                <a:cs typeface="Cambria"/>
              </a:rPr>
              <a:t>wife</a:t>
            </a:r>
            <a:r>
              <a:rPr sz="24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mbria"/>
                <a:cs typeface="Cambria"/>
              </a:rPr>
              <a:t>to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45" dirty="0">
                <a:solidFill>
                  <a:srgbClr val="FFFFFF"/>
                </a:solidFill>
                <a:latin typeface="Cambria"/>
                <a:cs typeface="Cambria"/>
              </a:rPr>
              <a:t>behave.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832603" y="1933955"/>
            <a:ext cx="3119755" cy="1905"/>
          </a:xfrm>
          <a:custGeom>
            <a:avLst/>
            <a:gdLst/>
            <a:ahLst/>
            <a:cxnLst/>
            <a:rect l="l" t="t" r="r" b="b"/>
            <a:pathLst>
              <a:path w="3119754" h="1905">
                <a:moveTo>
                  <a:pt x="3119754" y="1651"/>
                </a:moveTo>
                <a:lnTo>
                  <a:pt x="0" y="0"/>
                </a:lnTo>
              </a:path>
            </a:pathLst>
          </a:custGeom>
          <a:ln w="12192">
            <a:solidFill>
              <a:srgbClr val="DBA3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931158" y="2255900"/>
            <a:ext cx="4371340" cy="2756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8460" marR="5080" indent="-366395">
              <a:lnSpc>
                <a:spcPct val="100000"/>
              </a:lnSpc>
              <a:spcBef>
                <a:spcPts val="95"/>
              </a:spcBef>
            </a:pPr>
            <a:r>
              <a:rPr sz="2800" spc="75" dirty="0">
                <a:solidFill>
                  <a:srgbClr val="863623"/>
                </a:solidFill>
                <a:latin typeface="Wingdings"/>
                <a:cs typeface="Wingdings"/>
              </a:rPr>
              <a:t></a:t>
            </a:r>
            <a:r>
              <a:rPr sz="2800" spc="75" dirty="0">
                <a:solidFill>
                  <a:srgbClr val="252525"/>
                </a:solidFill>
                <a:latin typeface="Cambria"/>
                <a:cs typeface="Cambria"/>
              </a:rPr>
              <a:t>What</a:t>
            </a:r>
            <a:r>
              <a:rPr sz="2800" spc="7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800" spc="95" dirty="0">
                <a:solidFill>
                  <a:srgbClr val="252525"/>
                </a:solidFill>
                <a:latin typeface="Cambria"/>
                <a:cs typeface="Cambria"/>
              </a:rPr>
              <a:t>do</a:t>
            </a:r>
            <a:r>
              <a:rPr sz="2800" spc="7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800" spc="65" dirty="0">
                <a:solidFill>
                  <a:srgbClr val="252525"/>
                </a:solidFill>
                <a:latin typeface="Cambria"/>
                <a:cs typeface="Cambria"/>
              </a:rPr>
              <a:t>we</a:t>
            </a:r>
            <a:r>
              <a:rPr sz="2800" spc="8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800" spc="10" dirty="0">
                <a:solidFill>
                  <a:srgbClr val="252525"/>
                </a:solidFill>
                <a:latin typeface="Cambria"/>
                <a:cs typeface="Cambria"/>
              </a:rPr>
              <a:t>learn</a:t>
            </a:r>
            <a:r>
              <a:rPr sz="2800" spc="4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800" spc="35" dirty="0">
                <a:solidFill>
                  <a:srgbClr val="252525"/>
                </a:solidFill>
                <a:latin typeface="Cambria"/>
                <a:cs typeface="Cambria"/>
              </a:rPr>
              <a:t>about </a:t>
            </a:r>
            <a:r>
              <a:rPr sz="2800" spc="4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252525"/>
                </a:solidFill>
                <a:latin typeface="Cambria"/>
                <a:cs typeface="Cambria"/>
              </a:rPr>
              <a:t>the</a:t>
            </a:r>
            <a:r>
              <a:rPr sz="2800" spc="6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252525"/>
                </a:solidFill>
                <a:latin typeface="Cambria"/>
                <a:cs typeface="Cambria"/>
              </a:rPr>
              <a:t>last</a:t>
            </a:r>
            <a:r>
              <a:rPr sz="2800" spc="7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800" spc="65" dirty="0">
                <a:solidFill>
                  <a:srgbClr val="252525"/>
                </a:solidFill>
                <a:latin typeface="Cambria"/>
                <a:cs typeface="Cambria"/>
              </a:rPr>
              <a:t>Duchess</a:t>
            </a:r>
            <a:r>
              <a:rPr sz="2800" spc="7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800" spc="50" dirty="0">
                <a:solidFill>
                  <a:srgbClr val="252525"/>
                </a:solidFill>
                <a:latin typeface="Cambria"/>
                <a:cs typeface="Cambria"/>
              </a:rPr>
              <a:t>from</a:t>
            </a:r>
            <a:r>
              <a:rPr sz="2800" spc="7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800" spc="5" dirty="0">
                <a:solidFill>
                  <a:srgbClr val="252525"/>
                </a:solidFill>
                <a:latin typeface="Cambria"/>
                <a:cs typeface="Cambria"/>
              </a:rPr>
              <a:t>the </a:t>
            </a:r>
            <a:r>
              <a:rPr sz="2800" spc="-60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800" spc="105" dirty="0">
                <a:solidFill>
                  <a:srgbClr val="252525"/>
                </a:solidFill>
                <a:latin typeface="Cambria"/>
                <a:cs typeface="Cambria"/>
              </a:rPr>
              <a:t>Duke’s</a:t>
            </a:r>
            <a:r>
              <a:rPr sz="2800" spc="6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800" spc="70" dirty="0">
                <a:solidFill>
                  <a:srgbClr val="252525"/>
                </a:solidFill>
                <a:latin typeface="Cambria"/>
                <a:cs typeface="Cambria"/>
              </a:rPr>
              <a:t>monologue?</a:t>
            </a:r>
            <a:endParaRPr sz="2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spc="45" dirty="0">
                <a:solidFill>
                  <a:srgbClr val="863623"/>
                </a:solidFill>
                <a:latin typeface="Wingdings"/>
                <a:cs typeface="Wingdings"/>
              </a:rPr>
              <a:t></a:t>
            </a:r>
            <a:r>
              <a:rPr sz="2800" spc="45" dirty="0">
                <a:solidFill>
                  <a:srgbClr val="252525"/>
                </a:solidFill>
                <a:latin typeface="Cambria"/>
                <a:cs typeface="Cambria"/>
              </a:rPr>
              <a:t>Where</a:t>
            </a:r>
            <a:r>
              <a:rPr sz="2800" spc="5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800" spc="5" dirty="0">
                <a:solidFill>
                  <a:srgbClr val="252525"/>
                </a:solidFill>
                <a:latin typeface="Cambria"/>
                <a:cs typeface="Cambria"/>
              </a:rPr>
              <a:t>is</a:t>
            </a:r>
            <a:r>
              <a:rPr sz="2800" spc="65" dirty="0">
                <a:solidFill>
                  <a:srgbClr val="252525"/>
                </a:solidFill>
                <a:latin typeface="Cambria"/>
                <a:cs typeface="Cambria"/>
              </a:rPr>
              <a:t> your</a:t>
            </a:r>
            <a:r>
              <a:rPr sz="2800" spc="6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800" spc="45" dirty="0">
                <a:solidFill>
                  <a:srgbClr val="252525"/>
                </a:solidFill>
                <a:latin typeface="Cambria"/>
                <a:cs typeface="Cambria"/>
              </a:rPr>
              <a:t>evidence?</a:t>
            </a:r>
            <a:endParaRPr sz="2800">
              <a:latin typeface="Cambria"/>
              <a:cs typeface="Cambria"/>
            </a:endParaRPr>
          </a:p>
          <a:p>
            <a:pPr marL="378460" marR="273050" indent="-366395">
              <a:lnSpc>
                <a:spcPct val="100000"/>
              </a:lnSpc>
              <a:spcBef>
                <a:spcPts val="670"/>
              </a:spcBef>
            </a:pPr>
            <a:r>
              <a:rPr sz="2800" spc="145" dirty="0">
                <a:solidFill>
                  <a:srgbClr val="863623"/>
                </a:solidFill>
                <a:latin typeface="Wingdings"/>
                <a:cs typeface="Wingdings"/>
              </a:rPr>
              <a:t></a:t>
            </a:r>
            <a:r>
              <a:rPr sz="2800" spc="145" dirty="0">
                <a:solidFill>
                  <a:srgbClr val="252525"/>
                </a:solidFill>
                <a:latin typeface="Cambria"/>
                <a:cs typeface="Cambria"/>
              </a:rPr>
              <a:t>Can</a:t>
            </a:r>
            <a:r>
              <a:rPr sz="2800" spc="6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800" spc="70" dirty="0">
                <a:solidFill>
                  <a:srgbClr val="252525"/>
                </a:solidFill>
                <a:latin typeface="Cambria"/>
                <a:cs typeface="Cambria"/>
              </a:rPr>
              <a:t>we </a:t>
            </a:r>
            <a:r>
              <a:rPr sz="2800" spc="-5" dirty="0">
                <a:solidFill>
                  <a:srgbClr val="252525"/>
                </a:solidFill>
                <a:latin typeface="Cambria"/>
                <a:cs typeface="Cambria"/>
              </a:rPr>
              <a:t>trust</a:t>
            </a:r>
            <a:r>
              <a:rPr sz="2800" spc="60" dirty="0">
                <a:solidFill>
                  <a:srgbClr val="252525"/>
                </a:solidFill>
                <a:latin typeface="Cambria"/>
                <a:cs typeface="Cambria"/>
              </a:rPr>
              <a:t> what</a:t>
            </a:r>
            <a:r>
              <a:rPr sz="2800" spc="8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800" spc="25" dirty="0">
                <a:solidFill>
                  <a:srgbClr val="252525"/>
                </a:solidFill>
                <a:latin typeface="Cambria"/>
                <a:cs typeface="Cambria"/>
              </a:rPr>
              <a:t>he</a:t>
            </a:r>
            <a:r>
              <a:rPr sz="2800" spc="6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252525"/>
                </a:solidFill>
                <a:latin typeface="Cambria"/>
                <a:cs typeface="Cambria"/>
              </a:rPr>
              <a:t>is </a:t>
            </a:r>
            <a:r>
              <a:rPr sz="2800" spc="-60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800" spc="40" dirty="0">
                <a:solidFill>
                  <a:srgbClr val="252525"/>
                </a:solidFill>
                <a:latin typeface="Cambria"/>
                <a:cs typeface="Cambria"/>
              </a:rPr>
              <a:t>telling</a:t>
            </a:r>
            <a:r>
              <a:rPr sz="2800" spc="7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800" spc="60" dirty="0">
                <a:solidFill>
                  <a:srgbClr val="252525"/>
                </a:solidFill>
                <a:latin typeface="Cambria"/>
                <a:cs typeface="Cambria"/>
              </a:rPr>
              <a:t>us?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7283" y="623061"/>
            <a:ext cx="6756400" cy="16313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6320"/>
              </a:lnSpc>
              <a:spcBef>
                <a:spcPts val="100"/>
              </a:spcBef>
            </a:pPr>
            <a:r>
              <a:rPr spc="260" dirty="0">
                <a:solidFill>
                  <a:srgbClr val="885D1D"/>
                </a:solidFill>
                <a:latin typeface="Cambria"/>
                <a:cs typeface="Cambria"/>
              </a:rPr>
              <a:t>Group</a:t>
            </a:r>
            <a:r>
              <a:rPr spc="150" dirty="0">
                <a:solidFill>
                  <a:srgbClr val="885D1D"/>
                </a:solidFill>
                <a:latin typeface="Cambria"/>
                <a:cs typeface="Cambria"/>
              </a:rPr>
              <a:t> </a:t>
            </a:r>
            <a:r>
              <a:rPr spc="-185" dirty="0">
                <a:solidFill>
                  <a:srgbClr val="885D1D"/>
                </a:solidFill>
                <a:latin typeface="Cambria"/>
                <a:cs typeface="Cambria"/>
              </a:rPr>
              <a:t>1:</a:t>
            </a:r>
            <a:r>
              <a:rPr spc="135" dirty="0">
                <a:solidFill>
                  <a:srgbClr val="885D1D"/>
                </a:solidFill>
                <a:latin typeface="Cambria"/>
                <a:cs typeface="Cambria"/>
              </a:rPr>
              <a:t> </a:t>
            </a:r>
            <a:r>
              <a:rPr spc="70" dirty="0">
                <a:solidFill>
                  <a:srgbClr val="885D1D"/>
                </a:solidFill>
                <a:latin typeface="Cambria"/>
                <a:cs typeface="Cambria"/>
              </a:rPr>
              <a:t>The</a:t>
            </a:r>
            <a:r>
              <a:rPr spc="135" dirty="0">
                <a:solidFill>
                  <a:srgbClr val="885D1D"/>
                </a:solidFill>
                <a:latin typeface="Cambria"/>
                <a:cs typeface="Cambria"/>
              </a:rPr>
              <a:t> Duchess</a:t>
            </a:r>
          </a:p>
          <a:p>
            <a:pPr marL="398145">
              <a:lnSpc>
                <a:spcPts val="6320"/>
              </a:lnSpc>
              <a:tabLst>
                <a:tab pos="3471545" algn="l"/>
              </a:tabLst>
            </a:pPr>
            <a:r>
              <a:rPr strike="sngStrike" dirty="0">
                <a:latin typeface="Times New Roman"/>
                <a:cs typeface="Times New Roman"/>
              </a:rPr>
              <a:t> 	</a:t>
            </a:r>
            <a:r>
              <a:rPr strike="sngStrike" dirty="0"/>
              <a:t>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595883" y="2188210"/>
            <a:ext cx="2929255" cy="3920490"/>
            <a:chOff x="595883" y="2188210"/>
            <a:chExt cx="2929255" cy="392049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2751" y="2275332"/>
              <a:ext cx="2755392" cy="374599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95884" y="2188209"/>
              <a:ext cx="2929255" cy="3920490"/>
            </a:xfrm>
            <a:custGeom>
              <a:avLst/>
              <a:gdLst/>
              <a:ahLst/>
              <a:cxnLst/>
              <a:rect l="l" t="t" r="r" b="b"/>
              <a:pathLst>
                <a:path w="2929254" h="3920490">
                  <a:moveTo>
                    <a:pt x="2858389" y="71120"/>
                  </a:moveTo>
                  <a:lnTo>
                    <a:pt x="2840736" y="71120"/>
                  </a:lnTo>
                  <a:lnTo>
                    <a:pt x="2840736" y="88900"/>
                  </a:lnTo>
                  <a:lnTo>
                    <a:pt x="2840736" y="3831590"/>
                  </a:lnTo>
                  <a:lnTo>
                    <a:pt x="88392" y="3831590"/>
                  </a:lnTo>
                  <a:lnTo>
                    <a:pt x="88392" y="88900"/>
                  </a:lnTo>
                  <a:lnTo>
                    <a:pt x="2840736" y="88900"/>
                  </a:lnTo>
                  <a:lnTo>
                    <a:pt x="2840736" y="71120"/>
                  </a:lnTo>
                  <a:lnTo>
                    <a:pt x="70713" y="71120"/>
                  </a:lnTo>
                  <a:lnTo>
                    <a:pt x="70713" y="88900"/>
                  </a:lnTo>
                  <a:lnTo>
                    <a:pt x="70713" y="3831590"/>
                  </a:lnTo>
                  <a:lnTo>
                    <a:pt x="70713" y="3849370"/>
                  </a:lnTo>
                  <a:lnTo>
                    <a:pt x="2858389" y="3849370"/>
                  </a:lnTo>
                  <a:lnTo>
                    <a:pt x="2858389" y="3831590"/>
                  </a:lnTo>
                  <a:lnTo>
                    <a:pt x="2858389" y="88900"/>
                  </a:lnTo>
                  <a:lnTo>
                    <a:pt x="2858389" y="88646"/>
                  </a:lnTo>
                  <a:lnTo>
                    <a:pt x="2858389" y="71120"/>
                  </a:lnTo>
                  <a:close/>
                </a:path>
                <a:path w="2929254" h="3920490">
                  <a:moveTo>
                    <a:pt x="2929128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0" y="3867150"/>
                  </a:lnTo>
                  <a:lnTo>
                    <a:pt x="0" y="3920490"/>
                  </a:lnTo>
                  <a:lnTo>
                    <a:pt x="2929128" y="3920490"/>
                  </a:lnTo>
                  <a:lnTo>
                    <a:pt x="2929128" y="3867150"/>
                  </a:lnTo>
                  <a:lnTo>
                    <a:pt x="53035" y="3867150"/>
                  </a:lnTo>
                  <a:lnTo>
                    <a:pt x="53035" y="53340"/>
                  </a:lnTo>
                  <a:lnTo>
                    <a:pt x="2876042" y="53340"/>
                  </a:lnTo>
                  <a:lnTo>
                    <a:pt x="2876042" y="3866946"/>
                  </a:lnTo>
                  <a:lnTo>
                    <a:pt x="2929128" y="3866959"/>
                  </a:lnTo>
                  <a:lnTo>
                    <a:pt x="2929128" y="53340"/>
                  </a:lnTo>
                  <a:lnTo>
                    <a:pt x="2929128" y="0"/>
                  </a:lnTo>
                  <a:close/>
                </a:path>
              </a:pathLst>
            </a:custGeom>
            <a:solidFill>
              <a:srgbClr val="4A0F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832603" y="1933955"/>
            <a:ext cx="3119755" cy="1905"/>
          </a:xfrm>
          <a:custGeom>
            <a:avLst/>
            <a:gdLst/>
            <a:ahLst/>
            <a:cxnLst/>
            <a:rect l="l" t="t" r="r" b="b"/>
            <a:pathLst>
              <a:path w="3119754" h="1905">
                <a:moveTo>
                  <a:pt x="3119754" y="1651"/>
                </a:moveTo>
                <a:lnTo>
                  <a:pt x="0" y="0"/>
                </a:lnTo>
              </a:path>
            </a:pathLst>
          </a:custGeom>
          <a:ln w="12192">
            <a:solidFill>
              <a:srgbClr val="DBA3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378460" marR="5080" indent="-366395">
              <a:lnSpc>
                <a:spcPct val="90000"/>
              </a:lnSpc>
              <a:spcBef>
                <a:spcPts val="430"/>
              </a:spcBef>
            </a:pPr>
            <a:r>
              <a:rPr spc="60" dirty="0">
                <a:solidFill>
                  <a:srgbClr val="863623"/>
                </a:solidFill>
                <a:latin typeface="Wingdings"/>
                <a:cs typeface="Wingdings"/>
              </a:rPr>
              <a:t></a:t>
            </a:r>
            <a:r>
              <a:rPr spc="60" dirty="0"/>
              <a:t>Some</a:t>
            </a:r>
            <a:r>
              <a:rPr spc="80" dirty="0"/>
              <a:t> </a:t>
            </a:r>
            <a:r>
              <a:rPr spc="40" dirty="0"/>
              <a:t>people</a:t>
            </a:r>
            <a:r>
              <a:rPr spc="75" dirty="0"/>
              <a:t> </a:t>
            </a:r>
            <a:r>
              <a:rPr spc="50" dirty="0"/>
              <a:t>say</a:t>
            </a:r>
            <a:r>
              <a:rPr spc="85" dirty="0"/>
              <a:t> </a:t>
            </a:r>
            <a:r>
              <a:rPr spc="5" dirty="0"/>
              <a:t>that</a:t>
            </a:r>
            <a:r>
              <a:rPr spc="55" dirty="0"/>
              <a:t> </a:t>
            </a:r>
            <a:r>
              <a:rPr spc="10" dirty="0"/>
              <a:t>this </a:t>
            </a:r>
            <a:r>
              <a:rPr spc="-600" dirty="0"/>
              <a:t> </a:t>
            </a:r>
            <a:r>
              <a:rPr spc="65" dirty="0"/>
              <a:t>poem</a:t>
            </a:r>
            <a:r>
              <a:rPr spc="95" dirty="0"/>
              <a:t> </a:t>
            </a:r>
            <a:r>
              <a:rPr spc="10" dirty="0"/>
              <a:t>is</a:t>
            </a:r>
            <a:r>
              <a:rPr spc="95" dirty="0"/>
              <a:t> </a:t>
            </a:r>
            <a:r>
              <a:rPr spc="25" dirty="0"/>
              <a:t>more</a:t>
            </a:r>
            <a:r>
              <a:rPr spc="95" dirty="0"/>
              <a:t> </a:t>
            </a:r>
            <a:r>
              <a:rPr spc="30" dirty="0"/>
              <a:t>a</a:t>
            </a:r>
            <a:r>
              <a:rPr spc="95" dirty="0"/>
              <a:t> </a:t>
            </a:r>
            <a:r>
              <a:rPr dirty="0"/>
              <a:t>portrait </a:t>
            </a:r>
            <a:r>
              <a:rPr spc="5" dirty="0"/>
              <a:t> </a:t>
            </a:r>
            <a:r>
              <a:rPr spc="60" dirty="0"/>
              <a:t>of</a:t>
            </a:r>
            <a:r>
              <a:rPr spc="85" dirty="0"/>
              <a:t> </a:t>
            </a:r>
            <a:r>
              <a:rPr dirty="0"/>
              <a:t>the</a:t>
            </a:r>
            <a:r>
              <a:rPr spc="70" dirty="0"/>
              <a:t> </a:t>
            </a:r>
            <a:r>
              <a:rPr spc="125" dirty="0"/>
              <a:t>Duke</a:t>
            </a:r>
            <a:r>
              <a:rPr spc="85" dirty="0"/>
              <a:t> </a:t>
            </a:r>
            <a:r>
              <a:rPr spc="30" dirty="0"/>
              <a:t>than</a:t>
            </a:r>
            <a:r>
              <a:rPr spc="70" dirty="0"/>
              <a:t> </a:t>
            </a:r>
            <a:r>
              <a:rPr dirty="0"/>
              <a:t>the </a:t>
            </a:r>
            <a:r>
              <a:rPr spc="5" dirty="0"/>
              <a:t> </a:t>
            </a:r>
            <a:r>
              <a:rPr spc="75" dirty="0"/>
              <a:t>Duchess.</a:t>
            </a:r>
          </a:p>
          <a:p>
            <a:pPr marL="378460" marR="224154" indent="-366395">
              <a:lnSpc>
                <a:spcPct val="90000"/>
              </a:lnSpc>
              <a:spcBef>
                <a:spcPts val="670"/>
              </a:spcBef>
            </a:pPr>
            <a:r>
              <a:rPr spc="75" dirty="0">
                <a:solidFill>
                  <a:srgbClr val="863623"/>
                </a:solidFill>
                <a:latin typeface="Wingdings"/>
                <a:cs typeface="Wingdings"/>
              </a:rPr>
              <a:t></a:t>
            </a:r>
            <a:r>
              <a:rPr spc="75" dirty="0"/>
              <a:t>What</a:t>
            </a:r>
            <a:r>
              <a:rPr spc="70" dirty="0"/>
              <a:t> </a:t>
            </a:r>
            <a:r>
              <a:rPr spc="95" dirty="0"/>
              <a:t>do</a:t>
            </a:r>
            <a:r>
              <a:rPr spc="70" dirty="0"/>
              <a:t> </a:t>
            </a:r>
            <a:r>
              <a:rPr spc="65" dirty="0"/>
              <a:t>we</a:t>
            </a:r>
            <a:r>
              <a:rPr spc="80" dirty="0"/>
              <a:t> </a:t>
            </a:r>
            <a:r>
              <a:rPr spc="10" dirty="0"/>
              <a:t>learn</a:t>
            </a:r>
            <a:r>
              <a:rPr spc="45" dirty="0"/>
              <a:t> </a:t>
            </a:r>
            <a:r>
              <a:rPr spc="35" dirty="0"/>
              <a:t>about </a:t>
            </a:r>
            <a:r>
              <a:rPr spc="-605" dirty="0"/>
              <a:t> </a:t>
            </a:r>
            <a:r>
              <a:rPr dirty="0"/>
              <a:t>the</a:t>
            </a:r>
            <a:r>
              <a:rPr spc="65" dirty="0"/>
              <a:t> </a:t>
            </a:r>
            <a:r>
              <a:rPr spc="105" dirty="0"/>
              <a:t>Duke’s</a:t>
            </a:r>
            <a:r>
              <a:rPr spc="80" dirty="0"/>
              <a:t> </a:t>
            </a:r>
            <a:r>
              <a:rPr spc="25" dirty="0"/>
              <a:t>personality </a:t>
            </a:r>
            <a:r>
              <a:rPr spc="30" dirty="0"/>
              <a:t> </a:t>
            </a:r>
            <a:r>
              <a:rPr spc="50" dirty="0"/>
              <a:t>from</a:t>
            </a:r>
            <a:r>
              <a:rPr spc="70" dirty="0"/>
              <a:t> </a:t>
            </a:r>
            <a:r>
              <a:rPr spc="60" dirty="0"/>
              <a:t>what</a:t>
            </a:r>
            <a:r>
              <a:rPr spc="75" dirty="0"/>
              <a:t> </a:t>
            </a:r>
            <a:r>
              <a:rPr spc="25" dirty="0"/>
              <a:t>he</a:t>
            </a:r>
            <a:r>
              <a:rPr spc="65" dirty="0"/>
              <a:t> </a:t>
            </a:r>
            <a:r>
              <a:rPr dirty="0"/>
              <a:t>tells</a:t>
            </a:r>
            <a:r>
              <a:rPr spc="60" dirty="0"/>
              <a:t> </a:t>
            </a:r>
            <a:r>
              <a:rPr dirty="0"/>
              <a:t>the </a:t>
            </a:r>
            <a:r>
              <a:rPr spc="5" dirty="0"/>
              <a:t> </a:t>
            </a:r>
            <a:r>
              <a:rPr spc="75" dirty="0"/>
              <a:t>envoy</a:t>
            </a:r>
            <a:r>
              <a:rPr spc="70" dirty="0"/>
              <a:t> </a:t>
            </a:r>
            <a:r>
              <a:rPr spc="50" dirty="0"/>
              <a:t>in</a:t>
            </a:r>
            <a:r>
              <a:rPr spc="70" dirty="0"/>
              <a:t> </a:t>
            </a:r>
            <a:r>
              <a:rPr dirty="0"/>
              <a:t>the</a:t>
            </a:r>
            <a:r>
              <a:rPr spc="85" dirty="0"/>
              <a:t> </a:t>
            </a:r>
            <a:r>
              <a:rPr spc="60" dirty="0"/>
              <a:t>poem?</a:t>
            </a: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pc="45" dirty="0">
                <a:solidFill>
                  <a:srgbClr val="863623"/>
                </a:solidFill>
                <a:latin typeface="Wingdings"/>
                <a:cs typeface="Wingdings"/>
              </a:rPr>
              <a:t></a:t>
            </a:r>
            <a:r>
              <a:rPr spc="45" dirty="0"/>
              <a:t>Where</a:t>
            </a:r>
            <a:r>
              <a:rPr spc="50" dirty="0"/>
              <a:t> </a:t>
            </a:r>
            <a:r>
              <a:rPr spc="5" dirty="0"/>
              <a:t>is</a:t>
            </a:r>
            <a:r>
              <a:rPr spc="65" dirty="0"/>
              <a:t> your</a:t>
            </a:r>
            <a:r>
              <a:rPr spc="60" dirty="0"/>
              <a:t> </a:t>
            </a:r>
            <a:r>
              <a:rPr spc="45" dirty="0"/>
              <a:t>evidence?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7283" y="623061"/>
            <a:ext cx="5852795" cy="16313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6320"/>
              </a:lnSpc>
              <a:spcBef>
                <a:spcPts val="100"/>
              </a:spcBef>
            </a:pPr>
            <a:r>
              <a:rPr spc="260" dirty="0">
                <a:solidFill>
                  <a:srgbClr val="885D1D"/>
                </a:solidFill>
                <a:latin typeface="Cambria"/>
                <a:cs typeface="Cambria"/>
              </a:rPr>
              <a:t>Group</a:t>
            </a:r>
            <a:r>
              <a:rPr spc="150" dirty="0">
                <a:solidFill>
                  <a:srgbClr val="885D1D"/>
                </a:solidFill>
                <a:latin typeface="Cambria"/>
                <a:cs typeface="Cambria"/>
              </a:rPr>
              <a:t> </a:t>
            </a:r>
            <a:r>
              <a:rPr spc="-185" dirty="0">
                <a:solidFill>
                  <a:srgbClr val="885D1D"/>
                </a:solidFill>
                <a:latin typeface="Cambria"/>
                <a:cs typeface="Cambria"/>
              </a:rPr>
              <a:t>2:</a:t>
            </a:r>
            <a:r>
              <a:rPr spc="135" dirty="0">
                <a:solidFill>
                  <a:srgbClr val="885D1D"/>
                </a:solidFill>
                <a:latin typeface="Cambria"/>
                <a:cs typeface="Cambria"/>
              </a:rPr>
              <a:t> </a:t>
            </a:r>
            <a:r>
              <a:rPr spc="70" dirty="0">
                <a:solidFill>
                  <a:srgbClr val="885D1D"/>
                </a:solidFill>
                <a:latin typeface="Cambria"/>
                <a:cs typeface="Cambria"/>
              </a:rPr>
              <a:t>The</a:t>
            </a:r>
            <a:r>
              <a:rPr spc="135" dirty="0">
                <a:solidFill>
                  <a:srgbClr val="885D1D"/>
                </a:solidFill>
                <a:latin typeface="Cambria"/>
                <a:cs typeface="Cambria"/>
              </a:rPr>
              <a:t> </a:t>
            </a:r>
            <a:r>
              <a:rPr spc="250" dirty="0">
                <a:solidFill>
                  <a:srgbClr val="885D1D"/>
                </a:solidFill>
                <a:latin typeface="Cambria"/>
                <a:cs typeface="Cambria"/>
              </a:rPr>
              <a:t>Duke</a:t>
            </a:r>
          </a:p>
          <a:p>
            <a:pPr marL="398145">
              <a:lnSpc>
                <a:spcPts val="6320"/>
              </a:lnSpc>
              <a:tabLst>
                <a:tab pos="3471545" algn="l"/>
              </a:tabLst>
            </a:pPr>
            <a:r>
              <a:rPr strike="sngStrike" dirty="0">
                <a:latin typeface="Times New Roman"/>
                <a:cs typeface="Times New Roman"/>
              </a:rPr>
              <a:t> 	</a:t>
            </a:r>
            <a:r>
              <a:rPr strike="sngStrike" dirty="0"/>
              <a:t>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522731" y="2188210"/>
            <a:ext cx="2985770" cy="3717290"/>
            <a:chOff x="522731" y="2188210"/>
            <a:chExt cx="2985770" cy="371729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600" y="2275332"/>
              <a:ext cx="2811779" cy="35433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22732" y="2188209"/>
              <a:ext cx="2985770" cy="3717290"/>
            </a:xfrm>
            <a:custGeom>
              <a:avLst/>
              <a:gdLst/>
              <a:ahLst/>
              <a:cxnLst/>
              <a:rect l="l" t="t" r="r" b="b"/>
              <a:pathLst>
                <a:path w="2985770" h="3717290">
                  <a:moveTo>
                    <a:pt x="2914777" y="71120"/>
                  </a:moveTo>
                  <a:lnTo>
                    <a:pt x="2897124" y="71120"/>
                  </a:lnTo>
                  <a:lnTo>
                    <a:pt x="2897124" y="88900"/>
                  </a:lnTo>
                  <a:lnTo>
                    <a:pt x="2897124" y="3628390"/>
                  </a:lnTo>
                  <a:lnTo>
                    <a:pt x="88392" y="3628390"/>
                  </a:lnTo>
                  <a:lnTo>
                    <a:pt x="88392" y="88900"/>
                  </a:lnTo>
                  <a:lnTo>
                    <a:pt x="2897124" y="88900"/>
                  </a:lnTo>
                  <a:lnTo>
                    <a:pt x="2897124" y="71120"/>
                  </a:lnTo>
                  <a:lnTo>
                    <a:pt x="70713" y="71120"/>
                  </a:lnTo>
                  <a:lnTo>
                    <a:pt x="70713" y="88900"/>
                  </a:lnTo>
                  <a:lnTo>
                    <a:pt x="70713" y="3628390"/>
                  </a:lnTo>
                  <a:lnTo>
                    <a:pt x="70713" y="3646170"/>
                  </a:lnTo>
                  <a:lnTo>
                    <a:pt x="2914777" y="3646170"/>
                  </a:lnTo>
                  <a:lnTo>
                    <a:pt x="2914777" y="3628910"/>
                  </a:lnTo>
                  <a:lnTo>
                    <a:pt x="2914777" y="3628390"/>
                  </a:lnTo>
                  <a:lnTo>
                    <a:pt x="2914777" y="88900"/>
                  </a:lnTo>
                  <a:lnTo>
                    <a:pt x="2914777" y="88646"/>
                  </a:lnTo>
                  <a:lnTo>
                    <a:pt x="2914777" y="71120"/>
                  </a:lnTo>
                  <a:close/>
                </a:path>
                <a:path w="2985770" h="3717290">
                  <a:moveTo>
                    <a:pt x="2985516" y="0"/>
                  </a:moveTo>
                  <a:lnTo>
                    <a:pt x="2932430" y="0"/>
                  </a:lnTo>
                  <a:lnTo>
                    <a:pt x="2932430" y="53340"/>
                  </a:lnTo>
                  <a:lnTo>
                    <a:pt x="2932430" y="3663950"/>
                  </a:lnTo>
                  <a:lnTo>
                    <a:pt x="53035" y="3663950"/>
                  </a:lnTo>
                  <a:lnTo>
                    <a:pt x="53035" y="53340"/>
                  </a:lnTo>
                  <a:lnTo>
                    <a:pt x="2932430" y="53340"/>
                  </a:lnTo>
                  <a:lnTo>
                    <a:pt x="2932430" y="0"/>
                  </a:lnTo>
                  <a:lnTo>
                    <a:pt x="0" y="0"/>
                  </a:lnTo>
                  <a:lnTo>
                    <a:pt x="0" y="53340"/>
                  </a:lnTo>
                  <a:lnTo>
                    <a:pt x="0" y="3663950"/>
                  </a:lnTo>
                  <a:lnTo>
                    <a:pt x="0" y="3717290"/>
                  </a:lnTo>
                  <a:lnTo>
                    <a:pt x="2985516" y="3717290"/>
                  </a:lnTo>
                  <a:lnTo>
                    <a:pt x="2985516" y="3664267"/>
                  </a:lnTo>
                  <a:lnTo>
                    <a:pt x="2985516" y="3663950"/>
                  </a:lnTo>
                  <a:lnTo>
                    <a:pt x="2985516" y="53340"/>
                  </a:lnTo>
                  <a:lnTo>
                    <a:pt x="2985516" y="0"/>
                  </a:lnTo>
                  <a:close/>
                </a:path>
              </a:pathLst>
            </a:custGeom>
            <a:solidFill>
              <a:srgbClr val="4A0F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832603" y="1933955"/>
            <a:ext cx="3119755" cy="1905"/>
          </a:xfrm>
          <a:custGeom>
            <a:avLst/>
            <a:gdLst/>
            <a:ahLst/>
            <a:cxnLst/>
            <a:rect l="l" t="t" r="r" b="b"/>
            <a:pathLst>
              <a:path w="3119754" h="1905">
                <a:moveTo>
                  <a:pt x="3119754" y="1651"/>
                </a:moveTo>
                <a:lnTo>
                  <a:pt x="0" y="0"/>
                </a:lnTo>
              </a:path>
            </a:pathLst>
          </a:custGeom>
          <a:ln w="12192">
            <a:solidFill>
              <a:srgbClr val="DBA3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53160" y="623061"/>
            <a:ext cx="4858385" cy="16313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80564">
              <a:lnSpc>
                <a:spcPts val="6320"/>
              </a:lnSpc>
              <a:spcBef>
                <a:spcPts val="100"/>
              </a:spcBef>
            </a:pPr>
            <a:r>
              <a:rPr spc="65" dirty="0">
                <a:solidFill>
                  <a:srgbClr val="885D1D"/>
                </a:solidFill>
                <a:latin typeface="Cambria"/>
                <a:cs typeface="Cambria"/>
              </a:rPr>
              <a:t>Feedback</a:t>
            </a:r>
          </a:p>
          <a:p>
            <a:pPr marL="12700">
              <a:lnSpc>
                <a:spcPts val="6320"/>
              </a:lnSpc>
              <a:tabLst>
                <a:tab pos="3085465" algn="l"/>
              </a:tabLst>
            </a:pPr>
            <a:r>
              <a:rPr strike="sngStrike" dirty="0">
                <a:latin typeface="Times New Roman"/>
                <a:cs typeface="Times New Roman"/>
              </a:rPr>
              <a:t> 	</a:t>
            </a:r>
            <a:r>
              <a:rPr strike="sngStrike" dirty="0"/>
              <a:t>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59880" y="188976"/>
            <a:ext cx="2036064" cy="1539239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386839" y="2626360"/>
            <a:ext cx="2266315" cy="3014980"/>
            <a:chOff x="1386839" y="2626360"/>
            <a:chExt cx="2266315" cy="301498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73707" y="2712720"/>
              <a:ext cx="2092452" cy="284226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386840" y="2626359"/>
              <a:ext cx="2266315" cy="3014980"/>
            </a:xfrm>
            <a:custGeom>
              <a:avLst/>
              <a:gdLst/>
              <a:ahLst/>
              <a:cxnLst/>
              <a:rect l="l" t="t" r="r" b="b"/>
              <a:pathLst>
                <a:path w="2266315" h="3014979">
                  <a:moveTo>
                    <a:pt x="2195449" y="87884"/>
                  </a:moveTo>
                  <a:lnTo>
                    <a:pt x="2177796" y="87884"/>
                  </a:lnTo>
                  <a:lnTo>
                    <a:pt x="2177796" y="2927096"/>
                  </a:lnTo>
                  <a:lnTo>
                    <a:pt x="2195449" y="2927108"/>
                  </a:lnTo>
                  <a:lnTo>
                    <a:pt x="2195449" y="87884"/>
                  </a:lnTo>
                  <a:close/>
                </a:path>
                <a:path w="2266315" h="3014979">
                  <a:moveTo>
                    <a:pt x="2195449" y="69850"/>
                  </a:moveTo>
                  <a:lnTo>
                    <a:pt x="70739" y="69850"/>
                  </a:lnTo>
                  <a:lnTo>
                    <a:pt x="70739" y="87630"/>
                  </a:lnTo>
                  <a:lnTo>
                    <a:pt x="70739" y="2927350"/>
                  </a:lnTo>
                  <a:lnTo>
                    <a:pt x="70739" y="2945130"/>
                  </a:lnTo>
                  <a:lnTo>
                    <a:pt x="2195449" y="2945130"/>
                  </a:lnTo>
                  <a:lnTo>
                    <a:pt x="2195449" y="2927350"/>
                  </a:lnTo>
                  <a:lnTo>
                    <a:pt x="88392" y="2927350"/>
                  </a:lnTo>
                  <a:lnTo>
                    <a:pt x="88392" y="87630"/>
                  </a:lnTo>
                  <a:lnTo>
                    <a:pt x="2195449" y="87630"/>
                  </a:lnTo>
                  <a:lnTo>
                    <a:pt x="2195449" y="69850"/>
                  </a:lnTo>
                  <a:close/>
                </a:path>
                <a:path w="2266315" h="3014979">
                  <a:moveTo>
                    <a:pt x="2266188" y="52578"/>
                  </a:moveTo>
                  <a:lnTo>
                    <a:pt x="2213102" y="52578"/>
                  </a:lnTo>
                  <a:lnTo>
                    <a:pt x="2213102" y="2962452"/>
                  </a:lnTo>
                  <a:lnTo>
                    <a:pt x="2266188" y="2962452"/>
                  </a:lnTo>
                  <a:lnTo>
                    <a:pt x="2266188" y="52578"/>
                  </a:lnTo>
                  <a:close/>
                </a:path>
                <a:path w="2266315" h="3014979">
                  <a:moveTo>
                    <a:pt x="2266188" y="0"/>
                  </a:moveTo>
                  <a:lnTo>
                    <a:pt x="0" y="0"/>
                  </a:lnTo>
                  <a:lnTo>
                    <a:pt x="0" y="52070"/>
                  </a:lnTo>
                  <a:lnTo>
                    <a:pt x="0" y="2962910"/>
                  </a:lnTo>
                  <a:lnTo>
                    <a:pt x="0" y="3014980"/>
                  </a:lnTo>
                  <a:lnTo>
                    <a:pt x="2266188" y="3014980"/>
                  </a:lnTo>
                  <a:lnTo>
                    <a:pt x="2266188" y="2962910"/>
                  </a:lnTo>
                  <a:lnTo>
                    <a:pt x="53086" y="2962910"/>
                  </a:lnTo>
                  <a:lnTo>
                    <a:pt x="53086" y="52070"/>
                  </a:lnTo>
                  <a:lnTo>
                    <a:pt x="2266188" y="52070"/>
                  </a:lnTo>
                  <a:lnTo>
                    <a:pt x="2266188" y="0"/>
                  </a:lnTo>
                  <a:close/>
                </a:path>
              </a:pathLst>
            </a:custGeom>
            <a:solidFill>
              <a:srgbClr val="4A0F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5635752" y="2656839"/>
            <a:ext cx="2405380" cy="2984500"/>
            <a:chOff x="5635752" y="2656839"/>
            <a:chExt cx="2405380" cy="298450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22620" y="2743199"/>
              <a:ext cx="2231135" cy="281178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635752" y="2656839"/>
              <a:ext cx="2405380" cy="2984500"/>
            </a:xfrm>
            <a:custGeom>
              <a:avLst/>
              <a:gdLst/>
              <a:ahLst/>
              <a:cxnLst/>
              <a:rect l="l" t="t" r="r" b="b"/>
              <a:pathLst>
                <a:path w="2405379" h="2984500">
                  <a:moveTo>
                    <a:pt x="2334133" y="87884"/>
                  </a:moveTo>
                  <a:lnTo>
                    <a:pt x="2316480" y="87884"/>
                  </a:lnTo>
                  <a:lnTo>
                    <a:pt x="2316480" y="2896616"/>
                  </a:lnTo>
                  <a:lnTo>
                    <a:pt x="2334133" y="2896616"/>
                  </a:lnTo>
                  <a:lnTo>
                    <a:pt x="2334133" y="87884"/>
                  </a:lnTo>
                  <a:close/>
                </a:path>
                <a:path w="2405379" h="2984500">
                  <a:moveTo>
                    <a:pt x="2334133" y="69850"/>
                  </a:moveTo>
                  <a:lnTo>
                    <a:pt x="70739" y="69850"/>
                  </a:lnTo>
                  <a:lnTo>
                    <a:pt x="70739" y="87630"/>
                  </a:lnTo>
                  <a:lnTo>
                    <a:pt x="70739" y="2896870"/>
                  </a:lnTo>
                  <a:lnTo>
                    <a:pt x="70739" y="2914650"/>
                  </a:lnTo>
                  <a:lnTo>
                    <a:pt x="2334133" y="2914650"/>
                  </a:lnTo>
                  <a:lnTo>
                    <a:pt x="2334133" y="2896870"/>
                  </a:lnTo>
                  <a:lnTo>
                    <a:pt x="88392" y="2896870"/>
                  </a:lnTo>
                  <a:lnTo>
                    <a:pt x="88392" y="87630"/>
                  </a:lnTo>
                  <a:lnTo>
                    <a:pt x="2334133" y="87630"/>
                  </a:lnTo>
                  <a:lnTo>
                    <a:pt x="2334133" y="69850"/>
                  </a:lnTo>
                  <a:close/>
                </a:path>
                <a:path w="2405379" h="2984500">
                  <a:moveTo>
                    <a:pt x="2404872" y="52578"/>
                  </a:moveTo>
                  <a:lnTo>
                    <a:pt x="2351786" y="52578"/>
                  </a:lnTo>
                  <a:lnTo>
                    <a:pt x="2351786" y="2931972"/>
                  </a:lnTo>
                  <a:lnTo>
                    <a:pt x="2404872" y="2931972"/>
                  </a:lnTo>
                  <a:lnTo>
                    <a:pt x="2404872" y="52578"/>
                  </a:lnTo>
                  <a:close/>
                </a:path>
                <a:path w="2405379" h="2984500">
                  <a:moveTo>
                    <a:pt x="2404872" y="0"/>
                  </a:moveTo>
                  <a:lnTo>
                    <a:pt x="0" y="0"/>
                  </a:lnTo>
                  <a:lnTo>
                    <a:pt x="0" y="52070"/>
                  </a:lnTo>
                  <a:lnTo>
                    <a:pt x="0" y="2932430"/>
                  </a:lnTo>
                  <a:lnTo>
                    <a:pt x="0" y="2984500"/>
                  </a:lnTo>
                  <a:lnTo>
                    <a:pt x="2404872" y="2984500"/>
                  </a:lnTo>
                  <a:lnTo>
                    <a:pt x="2404872" y="2932430"/>
                  </a:lnTo>
                  <a:lnTo>
                    <a:pt x="53086" y="2932430"/>
                  </a:lnTo>
                  <a:lnTo>
                    <a:pt x="53086" y="52070"/>
                  </a:lnTo>
                  <a:lnTo>
                    <a:pt x="2404872" y="52070"/>
                  </a:lnTo>
                  <a:lnTo>
                    <a:pt x="2404872" y="0"/>
                  </a:lnTo>
                  <a:close/>
                </a:path>
              </a:pathLst>
            </a:custGeom>
            <a:solidFill>
              <a:srgbClr val="4A0F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832603" y="1933955"/>
            <a:ext cx="3119755" cy="1905"/>
          </a:xfrm>
          <a:custGeom>
            <a:avLst/>
            <a:gdLst/>
            <a:ahLst/>
            <a:cxnLst/>
            <a:rect l="l" t="t" r="r" b="b"/>
            <a:pathLst>
              <a:path w="3119754" h="1905">
                <a:moveTo>
                  <a:pt x="3119754" y="1651"/>
                </a:moveTo>
                <a:lnTo>
                  <a:pt x="0" y="0"/>
                </a:lnTo>
              </a:path>
            </a:pathLst>
          </a:custGeom>
          <a:ln w="12192">
            <a:solidFill>
              <a:srgbClr val="DBA3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78255" y="2260472"/>
            <a:ext cx="7507605" cy="3683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389255" indent="-457200">
              <a:lnSpc>
                <a:spcPct val="100000"/>
              </a:lnSpc>
              <a:spcBef>
                <a:spcPts val="100"/>
              </a:spcBef>
              <a:buClr>
                <a:srgbClr val="863623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400" spc="150" dirty="0">
                <a:solidFill>
                  <a:srgbClr val="252525"/>
                </a:solidFill>
                <a:latin typeface="Cambria"/>
                <a:cs typeface="Cambria"/>
              </a:rPr>
              <a:t>Do</a:t>
            </a:r>
            <a:r>
              <a:rPr sz="2400" spc="7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90" dirty="0">
                <a:solidFill>
                  <a:srgbClr val="252525"/>
                </a:solidFill>
                <a:latin typeface="Cambria"/>
                <a:cs typeface="Cambria"/>
              </a:rPr>
              <a:t>you</a:t>
            </a:r>
            <a:r>
              <a:rPr sz="2400" spc="7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35" dirty="0">
                <a:solidFill>
                  <a:srgbClr val="252525"/>
                </a:solidFill>
                <a:latin typeface="Cambria"/>
                <a:cs typeface="Cambria"/>
              </a:rPr>
              <a:t>think</a:t>
            </a:r>
            <a:r>
              <a:rPr sz="2400" spc="10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252525"/>
                </a:solidFill>
                <a:latin typeface="Cambria"/>
                <a:cs typeface="Cambria"/>
              </a:rPr>
              <a:t>the</a:t>
            </a:r>
            <a:r>
              <a:rPr sz="2400" spc="8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110" dirty="0">
                <a:solidFill>
                  <a:srgbClr val="252525"/>
                </a:solidFill>
                <a:latin typeface="Cambria"/>
                <a:cs typeface="Cambria"/>
              </a:rPr>
              <a:t>Duke</a:t>
            </a:r>
            <a:r>
              <a:rPr sz="2400" spc="7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10" dirty="0">
                <a:solidFill>
                  <a:srgbClr val="252525"/>
                </a:solidFill>
                <a:latin typeface="Cambria"/>
                <a:cs typeface="Cambria"/>
              </a:rPr>
              <a:t>ever</a:t>
            </a:r>
            <a:r>
              <a:rPr sz="2400" spc="7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75" dirty="0">
                <a:solidFill>
                  <a:srgbClr val="252525"/>
                </a:solidFill>
                <a:latin typeface="Cambria"/>
                <a:cs typeface="Cambria"/>
              </a:rPr>
              <a:t>had</a:t>
            </a:r>
            <a:r>
              <a:rPr sz="2400" spc="6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70" dirty="0">
                <a:solidFill>
                  <a:srgbClr val="252525"/>
                </a:solidFill>
                <a:latin typeface="Cambria"/>
                <a:cs typeface="Cambria"/>
              </a:rPr>
              <a:t>any </a:t>
            </a:r>
            <a:r>
              <a:rPr sz="2400" spc="25" dirty="0">
                <a:solidFill>
                  <a:srgbClr val="252525"/>
                </a:solidFill>
                <a:latin typeface="Cambria"/>
                <a:cs typeface="Cambria"/>
              </a:rPr>
              <a:t>affection</a:t>
            </a:r>
            <a:r>
              <a:rPr sz="2400" spc="7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20" dirty="0">
                <a:solidFill>
                  <a:srgbClr val="252525"/>
                </a:solidFill>
                <a:latin typeface="Cambria"/>
                <a:cs typeface="Cambria"/>
              </a:rPr>
              <a:t>for </a:t>
            </a:r>
            <a:r>
              <a:rPr sz="2400" spc="-51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252525"/>
                </a:solidFill>
                <a:latin typeface="Cambria"/>
                <a:cs typeface="Cambria"/>
              </a:rPr>
              <a:t>the</a:t>
            </a:r>
            <a:r>
              <a:rPr sz="2400" spc="7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60" dirty="0">
                <a:solidFill>
                  <a:srgbClr val="252525"/>
                </a:solidFill>
                <a:latin typeface="Cambria"/>
                <a:cs typeface="Cambria"/>
              </a:rPr>
              <a:t>Duchess?</a:t>
            </a:r>
            <a:r>
              <a:rPr sz="2400" spc="6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145" dirty="0">
                <a:solidFill>
                  <a:srgbClr val="252525"/>
                </a:solidFill>
                <a:latin typeface="Cambria"/>
                <a:cs typeface="Cambria"/>
              </a:rPr>
              <a:t>Why/Why</a:t>
            </a:r>
            <a:r>
              <a:rPr sz="2400" spc="8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20" dirty="0">
                <a:solidFill>
                  <a:srgbClr val="252525"/>
                </a:solidFill>
                <a:latin typeface="Cambria"/>
                <a:cs typeface="Cambria"/>
              </a:rPr>
              <a:t>not?</a:t>
            </a:r>
            <a:endParaRPr sz="2400">
              <a:latin typeface="Cambria"/>
              <a:cs typeface="Cambria"/>
            </a:endParaRPr>
          </a:p>
          <a:p>
            <a:pPr marL="469900" marR="399415" indent="-457200">
              <a:lnSpc>
                <a:spcPct val="100000"/>
              </a:lnSpc>
              <a:spcBef>
                <a:spcPts val="580"/>
              </a:spcBef>
              <a:buClr>
                <a:srgbClr val="863623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400" spc="170" dirty="0">
                <a:solidFill>
                  <a:srgbClr val="252525"/>
                </a:solidFill>
                <a:latin typeface="Cambria"/>
                <a:cs typeface="Cambria"/>
              </a:rPr>
              <a:t>How</a:t>
            </a:r>
            <a:r>
              <a:rPr sz="2400" spc="7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5" dirty="0">
                <a:solidFill>
                  <a:srgbClr val="252525"/>
                </a:solidFill>
                <a:latin typeface="Cambria"/>
                <a:cs typeface="Cambria"/>
              </a:rPr>
              <a:t>is</a:t>
            </a:r>
            <a:r>
              <a:rPr sz="2400" spc="5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252525"/>
                </a:solidFill>
                <a:latin typeface="Cambria"/>
                <a:cs typeface="Cambria"/>
              </a:rPr>
              <a:t>the</a:t>
            </a:r>
            <a:r>
              <a:rPr sz="2400" spc="9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95" dirty="0">
                <a:solidFill>
                  <a:srgbClr val="252525"/>
                </a:solidFill>
                <a:latin typeface="Cambria"/>
                <a:cs typeface="Cambria"/>
              </a:rPr>
              <a:t>Duke’s</a:t>
            </a:r>
            <a:r>
              <a:rPr sz="2400" spc="5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75" dirty="0">
                <a:solidFill>
                  <a:srgbClr val="252525"/>
                </a:solidFill>
                <a:latin typeface="Cambria"/>
                <a:cs typeface="Cambria"/>
              </a:rPr>
              <a:t>view</a:t>
            </a:r>
            <a:r>
              <a:rPr sz="2400" spc="6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50" dirty="0">
                <a:solidFill>
                  <a:srgbClr val="252525"/>
                </a:solidFill>
                <a:latin typeface="Cambria"/>
                <a:cs typeface="Cambria"/>
              </a:rPr>
              <a:t>of</a:t>
            </a:r>
            <a:r>
              <a:rPr sz="2400" spc="6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40" dirty="0">
                <a:solidFill>
                  <a:srgbClr val="252525"/>
                </a:solidFill>
                <a:latin typeface="Cambria"/>
                <a:cs typeface="Cambria"/>
              </a:rPr>
              <a:t>himself</a:t>
            </a:r>
            <a:r>
              <a:rPr sz="2400" spc="6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25" dirty="0">
                <a:solidFill>
                  <a:srgbClr val="252525"/>
                </a:solidFill>
                <a:latin typeface="Cambria"/>
                <a:cs typeface="Cambria"/>
              </a:rPr>
              <a:t>different</a:t>
            </a:r>
            <a:r>
              <a:rPr sz="2400" spc="7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45" dirty="0">
                <a:solidFill>
                  <a:srgbClr val="252525"/>
                </a:solidFill>
                <a:latin typeface="Cambria"/>
                <a:cs typeface="Cambria"/>
              </a:rPr>
              <a:t>from </a:t>
            </a:r>
            <a:r>
              <a:rPr sz="2400" spc="-51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252525"/>
                </a:solidFill>
                <a:latin typeface="Cambria"/>
                <a:cs typeface="Cambria"/>
              </a:rPr>
              <a:t>the</a:t>
            </a:r>
            <a:r>
              <a:rPr sz="2400" spc="7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95" dirty="0">
                <a:solidFill>
                  <a:srgbClr val="252525"/>
                </a:solidFill>
                <a:latin typeface="Cambria"/>
                <a:cs typeface="Cambria"/>
              </a:rPr>
              <a:t>way</a:t>
            </a:r>
            <a:r>
              <a:rPr sz="2400" spc="7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252525"/>
                </a:solidFill>
                <a:latin typeface="Cambria"/>
                <a:cs typeface="Cambria"/>
              </a:rPr>
              <a:t>the</a:t>
            </a:r>
            <a:r>
              <a:rPr sz="2400" spc="7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252525"/>
                </a:solidFill>
                <a:latin typeface="Cambria"/>
                <a:cs typeface="Cambria"/>
              </a:rPr>
              <a:t>reader</a:t>
            </a:r>
            <a:r>
              <a:rPr sz="2400" spc="7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Cambria"/>
                <a:cs typeface="Cambria"/>
              </a:rPr>
              <a:t>sees</a:t>
            </a:r>
            <a:r>
              <a:rPr sz="2400" spc="5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65" dirty="0">
                <a:solidFill>
                  <a:srgbClr val="252525"/>
                </a:solidFill>
                <a:latin typeface="Cambria"/>
                <a:cs typeface="Cambria"/>
              </a:rPr>
              <a:t>him?</a:t>
            </a:r>
            <a:endParaRPr sz="2400">
              <a:latin typeface="Cambria"/>
              <a:cs typeface="Cambria"/>
            </a:endParaRPr>
          </a:p>
          <a:p>
            <a:pPr marL="469900" indent="-457200">
              <a:lnSpc>
                <a:spcPct val="100000"/>
              </a:lnSpc>
              <a:spcBef>
                <a:spcPts val="575"/>
              </a:spcBef>
              <a:buClr>
                <a:srgbClr val="863623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400" spc="5" dirty="0">
                <a:solidFill>
                  <a:srgbClr val="252525"/>
                </a:solidFill>
                <a:latin typeface="Cambria"/>
                <a:cs typeface="Cambria"/>
              </a:rPr>
              <a:t>Is</a:t>
            </a:r>
            <a:r>
              <a:rPr sz="2400" spc="7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252525"/>
                </a:solidFill>
                <a:latin typeface="Cambria"/>
                <a:cs typeface="Cambria"/>
              </a:rPr>
              <a:t>the</a:t>
            </a:r>
            <a:r>
              <a:rPr sz="2400" spc="8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Cambria"/>
                <a:cs typeface="Cambria"/>
              </a:rPr>
              <a:t>title</a:t>
            </a:r>
            <a:r>
              <a:rPr sz="2400" spc="9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50" dirty="0">
                <a:solidFill>
                  <a:srgbClr val="252525"/>
                </a:solidFill>
                <a:latin typeface="Cambria"/>
                <a:cs typeface="Cambria"/>
              </a:rPr>
              <a:t>of</a:t>
            </a:r>
            <a:r>
              <a:rPr sz="2400" spc="7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252525"/>
                </a:solidFill>
                <a:latin typeface="Cambria"/>
                <a:cs typeface="Cambria"/>
              </a:rPr>
              <a:t>the</a:t>
            </a:r>
            <a:r>
              <a:rPr sz="2400" spc="7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55" dirty="0">
                <a:solidFill>
                  <a:srgbClr val="252525"/>
                </a:solidFill>
                <a:latin typeface="Cambria"/>
                <a:cs typeface="Cambria"/>
              </a:rPr>
              <a:t>poem</a:t>
            </a:r>
            <a:r>
              <a:rPr sz="2400" spc="7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25" dirty="0">
                <a:solidFill>
                  <a:srgbClr val="252525"/>
                </a:solidFill>
                <a:latin typeface="Cambria"/>
                <a:cs typeface="Cambria"/>
              </a:rPr>
              <a:t>effective?</a:t>
            </a:r>
            <a:r>
              <a:rPr sz="2400" spc="5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145" dirty="0">
                <a:solidFill>
                  <a:srgbClr val="252525"/>
                </a:solidFill>
                <a:latin typeface="Cambria"/>
                <a:cs typeface="Cambria"/>
              </a:rPr>
              <a:t>Why/Why</a:t>
            </a:r>
            <a:r>
              <a:rPr sz="2400" spc="9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20" dirty="0">
                <a:solidFill>
                  <a:srgbClr val="252525"/>
                </a:solidFill>
                <a:latin typeface="Cambria"/>
                <a:cs typeface="Cambria"/>
              </a:rPr>
              <a:t>not?</a:t>
            </a:r>
            <a:endParaRPr sz="2400">
              <a:latin typeface="Cambria"/>
              <a:cs typeface="Cambria"/>
            </a:endParaRPr>
          </a:p>
          <a:p>
            <a:pPr marL="469900" indent="-457200">
              <a:lnSpc>
                <a:spcPct val="100000"/>
              </a:lnSpc>
              <a:spcBef>
                <a:spcPts val="575"/>
              </a:spcBef>
              <a:buClr>
                <a:srgbClr val="863623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400" spc="125" dirty="0">
                <a:solidFill>
                  <a:srgbClr val="252525"/>
                </a:solidFill>
                <a:latin typeface="Cambria"/>
                <a:cs typeface="Cambria"/>
              </a:rPr>
              <a:t>Why</a:t>
            </a:r>
            <a:r>
              <a:rPr sz="2400" spc="7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30" dirty="0">
                <a:solidFill>
                  <a:srgbClr val="252525"/>
                </a:solidFill>
                <a:latin typeface="Cambria"/>
                <a:cs typeface="Cambria"/>
              </a:rPr>
              <a:t>does</a:t>
            </a:r>
            <a:r>
              <a:rPr sz="2400" spc="7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252525"/>
                </a:solidFill>
                <a:latin typeface="Cambria"/>
                <a:cs typeface="Cambria"/>
              </a:rPr>
              <a:t>the</a:t>
            </a:r>
            <a:r>
              <a:rPr sz="2400" spc="8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110" dirty="0">
                <a:solidFill>
                  <a:srgbClr val="252525"/>
                </a:solidFill>
                <a:latin typeface="Cambria"/>
                <a:cs typeface="Cambria"/>
              </a:rPr>
              <a:t>Duke</a:t>
            </a:r>
            <a:r>
              <a:rPr sz="2400" spc="7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55" dirty="0">
                <a:solidFill>
                  <a:srgbClr val="252525"/>
                </a:solidFill>
                <a:latin typeface="Cambria"/>
                <a:cs typeface="Cambria"/>
              </a:rPr>
              <a:t>show</a:t>
            </a:r>
            <a:r>
              <a:rPr sz="2400" spc="7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252525"/>
                </a:solidFill>
                <a:latin typeface="Cambria"/>
                <a:cs typeface="Cambria"/>
              </a:rPr>
              <a:t>the</a:t>
            </a:r>
            <a:r>
              <a:rPr sz="2400" spc="8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65" dirty="0">
                <a:solidFill>
                  <a:srgbClr val="252525"/>
                </a:solidFill>
                <a:latin typeface="Cambria"/>
                <a:cs typeface="Cambria"/>
              </a:rPr>
              <a:t>envoy</a:t>
            </a:r>
            <a:r>
              <a:rPr sz="2400" spc="7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252525"/>
                </a:solidFill>
                <a:latin typeface="Cambria"/>
                <a:cs typeface="Cambria"/>
              </a:rPr>
              <a:t>the</a:t>
            </a:r>
            <a:r>
              <a:rPr sz="2400" spc="8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25" dirty="0">
                <a:solidFill>
                  <a:srgbClr val="252525"/>
                </a:solidFill>
                <a:latin typeface="Cambria"/>
                <a:cs typeface="Cambria"/>
              </a:rPr>
              <a:t>artwork?</a:t>
            </a:r>
            <a:endParaRPr sz="2400">
              <a:latin typeface="Cambria"/>
              <a:cs typeface="Cambria"/>
            </a:endParaRPr>
          </a:p>
          <a:p>
            <a:pPr marL="469900" indent="-457200">
              <a:lnSpc>
                <a:spcPct val="100000"/>
              </a:lnSpc>
              <a:spcBef>
                <a:spcPts val="580"/>
              </a:spcBef>
              <a:buClr>
                <a:srgbClr val="863623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400" spc="125" dirty="0">
                <a:solidFill>
                  <a:srgbClr val="252525"/>
                </a:solidFill>
                <a:latin typeface="Cambria"/>
                <a:cs typeface="Cambria"/>
              </a:rPr>
              <a:t>Why</a:t>
            </a:r>
            <a:r>
              <a:rPr sz="2400" spc="6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30" dirty="0">
                <a:solidFill>
                  <a:srgbClr val="252525"/>
                </a:solidFill>
                <a:latin typeface="Cambria"/>
                <a:cs typeface="Cambria"/>
              </a:rPr>
              <a:t>does</a:t>
            </a:r>
            <a:r>
              <a:rPr sz="2400" spc="7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20" dirty="0">
                <a:solidFill>
                  <a:srgbClr val="252525"/>
                </a:solidFill>
                <a:latin typeface="Cambria"/>
                <a:cs typeface="Cambria"/>
              </a:rPr>
              <a:t>he</a:t>
            </a:r>
            <a:r>
              <a:rPr sz="2400" spc="6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5" dirty="0">
                <a:solidFill>
                  <a:srgbClr val="252525"/>
                </a:solidFill>
                <a:latin typeface="Cambria"/>
                <a:cs typeface="Cambria"/>
              </a:rPr>
              <a:t>tell</a:t>
            </a:r>
            <a:r>
              <a:rPr sz="2400" spc="70" dirty="0">
                <a:solidFill>
                  <a:srgbClr val="252525"/>
                </a:solidFill>
                <a:latin typeface="Cambria"/>
                <a:cs typeface="Cambria"/>
              </a:rPr>
              <a:t> him</a:t>
            </a:r>
            <a:r>
              <a:rPr sz="2400" spc="8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30" dirty="0">
                <a:solidFill>
                  <a:srgbClr val="252525"/>
                </a:solidFill>
                <a:latin typeface="Cambria"/>
                <a:cs typeface="Cambria"/>
              </a:rPr>
              <a:t>about</a:t>
            </a:r>
            <a:r>
              <a:rPr sz="2400" spc="7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252525"/>
                </a:solidFill>
                <a:latin typeface="Cambria"/>
                <a:cs typeface="Cambria"/>
              </a:rPr>
              <a:t>the</a:t>
            </a:r>
            <a:r>
              <a:rPr sz="2400" spc="8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55" dirty="0">
                <a:solidFill>
                  <a:srgbClr val="252525"/>
                </a:solidFill>
                <a:latin typeface="Cambria"/>
                <a:cs typeface="Cambria"/>
              </a:rPr>
              <a:t>Duchess?</a:t>
            </a:r>
            <a:endParaRPr sz="2400">
              <a:latin typeface="Cambria"/>
              <a:cs typeface="Cambria"/>
            </a:endParaRPr>
          </a:p>
          <a:p>
            <a:pPr marL="469900" marR="5080" indent="-457200">
              <a:lnSpc>
                <a:spcPct val="100000"/>
              </a:lnSpc>
              <a:spcBef>
                <a:spcPts val="575"/>
              </a:spcBef>
              <a:buClr>
                <a:srgbClr val="863623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400" spc="125" dirty="0">
                <a:solidFill>
                  <a:srgbClr val="252525"/>
                </a:solidFill>
                <a:latin typeface="Cambria"/>
                <a:cs typeface="Cambria"/>
              </a:rPr>
              <a:t>Why</a:t>
            </a:r>
            <a:r>
              <a:rPr sz="2400" spc="7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85" dirty="0">
                <a:solidFill>
                  <a:srgbClr val="252525"/>
                </a:solidFill>
                <a:latin typeface="Cambria"/>
                <a:cs typeface="Cambria"/>
              </a:rPr>
              <a:t>do</a:t>
            </a:r>
            <a:r>
              <a:rPr sz="2400" spc="7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90" dirty="0">
                <a:solidFill>
                  <a:srgbClr val="252525"/>
                </a:solidFill>
                <a:latin typeface="Cambria"/>
                <a:cs typeface="Cambria"/>
              </a:rPr>
              <a:t>you</a:t>
            </a:r>
            <a:r>
              <a:rPr sz="2400" spc="8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35" dirty="0">
                <a:solidFill>
                  <a:srgbClr val="252525"/>
                </a:solidFill>
                <a:latin typeface="Cambria"/>
                <a:cs typeface="Cambria"/>
              </a:rPr>
              <a:t>think</a:t>
            </a:r>
            <a:r>
              <a:rPr sz="2400" spc="10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60" dirty="0">
                <a:solidFill>
                  <a:srgbClr val="252525"/>
                </a:solidFill>
                <a:latin typeface="Cambria"/>
                <a:cs typeface="Cambria"/>
              </a:rPr>
              <a:t>we</a:t>
            </a:r>
            <a:r>
              <a:rPr sz="2400" spc="7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60" dirty="0">
                <a:solidFill>
                  <a:srgbClr val="252525"/>
                </a:solidFill>
                <a:latin typeface="Cambria"/>
                <a:cs typeface="Cambria"/>
              </a:rPr>
              <a:t>only</a:t>
            </a:r>
            <a:r>
              <a:rPr sz="2400" spc="9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70" dirty="0">
                <a:solidFill>
                  <a:srgbClr val="252525"/>
                </a:solidFill>
                <a:latin typeface="Cambria"/>
                <a:cs typeface="Cambria"/>
              </a:rPr>
              <a:t>find </a:t>
            </a:r>
            <a:r>
              <a:rPr sz="2400" spc="40" dirty="0">
                <a:solidFill>
                  <a:srgbClr val="252525"/>
                </a:solidFill>
                <a:latin typeface="Cambria"/>
                <a:cs typeface="Cambria"/>
              </a:rPr>
              <a:t>out</a:t>
            </a:r>
            <a:r>
              <a:rPr sz="2400" spc="7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80" dirty="0">
                <a:solidFill>
                  <a:srgbClr val="252525"/>
                </a:solidFill>
                <a:latin typeface="Cambria"/>
                <a:cs typeface="Cambria"/>
              </a:rPr>
              <a:t>who</a:t>
            </a:r>
            <a:r>
              <a:rPr sz="2400" spc="7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252525"/>
                </a:solidFill>
                <a:latin typeface="Cambria"/>
                <a:cs typeface="Cambria"/>
              </a:rPr>
              <a:t>the</a:t>
            </a:r>
            <a:r>
              <a:rPr sz="2400" spc="8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Cambria"/>
                <a:cs typeface="Cambria"/>
              </a:rPr>
              <a:t>listener </a:t>
            </a:r>
            <a:r>
              <a:rPr sz="2400" spc="-51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5" dirty="0">
                <a:solidFill>
                  <a:srgbClr val="252525"/>
                </a:solidFill>
                <a:latin typeface="Cambria"/>
                <a:cs typeface="Cambria"/>
              </a:rPr>
              <a:t>is</a:t>
            </a:r>
            <a:r>
              <a:rPr sz="2400" spc="6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Cambria"/>
                <a:cs typeface="Cambria"/>
              </a:rPr>
              <a:t>at</a:t>
            </a:r>
            <a:r>
              <a:rPr sz="2400" spc="7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252525"/>
                </a:solidFill>
                <a:latin typeface="Cambria"/>
                <a:cs typeface="Cambria"/>
              </a:rPr>
              <a:t>the</a:t>
            </a:r>
            <a:r>
              <a:rPr sz="2400" spc="8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55" dirty="0">
                <a:solidFill>
                  <a:srgbClr val="252525"/>
                </a:solidFill>
                <a:latin typeface="Cambria"/>
                <a:cs typeface="Cambria"/>
              </a:rPr>
              <a:t>end?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53160" y="623061"/>
            <a:ext cx="4956175" cy="16313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82775">
              <a:lnSpc>
                <a:spcPts val="6320"/>
              </a:lnSpc>
              <a:spcBef>
                <a:spcPts val="100"/>
              </a:spcBef>
            </a:pPr>
            <a:r>
              <a:rPr spc="114" dirty="0">
                <a:solidFill>
                  <a:srgbClr val="885D1D"/>
                </a:solidFill>
                <a:latin typeface="Cambria"/>
                <a:cs typeface="Cambria"/>
              </a:rPr>
              <a:t>Questions</a:t>
            </a:r>
          </a:p>
          <a:p>
            <a:pPr marL="12700">
              <a:lnSpc>
                <a:spcPts val="6320"/>
              </a:lnSpc>
              <a:tabLst>
                <a:tab pos="3085465" algn="l"/>
              </a:tabLst>
            </a:pPr>
            <a:r>
              <a:rPr strike="sngStrike" dirty="0">
                <a:latin typeface="Times New Roman"/>
                <a:cs typeface="Times New Roman"/>
              </a:rPr>
              <a:t> 	</a:t>
            </a:r>
            <a:r>
              <a:rPr strike="sngStrike" dirty="0"/>
              <a:t>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832603" y="1933955"/>
            <a:ext cx="3119755" cy="1905"/>
          </a:xfrm>
          <a:custGeom>
            <a:avLst/>
            <a:gdLst/>
            <a:ahLst/>
            <a:cxnLst/>
            <a:rect l="l" t="t" r="r" b="b"/>
            <a:pathLst>
              <a:path w="3119754" h="1905">
                <a:moveTo>
                  <a:pt x="3119754" y="1651"/>
                </a:moveTo>
                <a:lnTo>
                  <a:pt x="0" y="0"/>
                </a:lnTo>
              </a:path>
            </a:pathLst>
          </a:custGeom>
          <a:ln w="12192">
            <a:solidFill>
              <a:srgbClr val="DBA3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78255" y="2260472"/>
            <a:ext cx="7278370" cy="3464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7825" marR="5080" indent="-36576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863623"/>
                </a:solidFill>
                <a:latin typeface="Wingdings"/>
                <a:cs typeface="Wingdings"/>
              </a:rPr>
              <a:t></a:t>
            </a:r>
            <a:r>
              <a:rPr sz="2400" spc="-125" dirty="0">
                <a:solidFill>
                  <a:srgbClr val="863623"/>
                </a:solidFill>
                <a:latin typeface="Times New Roman"/>
                <a:cs typeface="Times New Roman"/>
              </a:rPr>
              <a:t> </a:t>
            </a:r>
            <a:r>
              <a:rPr sz="2400" spc="25" dirty="0">
                <a:solidFill>
                  <a:srgbClr val="252525"/>
                </a:solidFill>
                <a:latin typeface="Cambria"/>
                <a:cs typeface="Cambria"/>
              </a:rPr>
              <a:t>Pride:</a:t>
            </a:r>
            <a:r>
              <a:rPr sz="2400" spc="7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252525"/>
                </a:solidFill>
                <a:latin typeface="Cambria"/>
                <a:cs typeface="Cambria"/>
              </a:rPr>
              <a:t>the</a:t>
            </a:r>
            <a:r>
              <a:rPr sz="2400" spc="7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110" dirty="0">
                <a:solidFill>
                  <a:srgbClr val="252525"/>
                </a:solidFill>
                <a:latin typeface="Cambria"/>
                <a:cs typeface="Cambria"/>
              </a:rPr>
              <a:t>Duke</a:t>
            </a:r>
            <a:r>
              <a:rPr sz="2400" spc="8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5" dirty="0">
                <a:solidFill>
                  <a:srgbClr val="252525"/>
                </a:solidFill>
                <a:latin typeface="Cambria"/>
                <a:cs typeface="Cambria"/>
              </a:rPr>
              <a:t>is</a:t>
            </a:r>
            <a:r>
              <a:rPr sz="2400" spc="50" dirty="0">
                <a:solidFill>
                  <a:srgbClr val="252525"/>
                </a:solidFill>
                <a:latin typeface="Cambria"/>
                <a:cs typeface="Cambria"/>
              </a:rPr>
              <a:t> very</a:t>
            </a:r>
            <a:r>
              <a:rPr sz="2400" spc="7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65" dirty="0">
                <a:solidFill>
                  <a:srgbClr val="252525"/>
                </a:solidFill>
                <a:latin typeface="Cambria"/>
                <a:cs typeface="Cambria"/>
              </a:rPr>
              <a:t>proud </a:t>
            </a:r>
            <a:r>
              <a:rPr sz="2400" spc="50" dirty="0">
                <a:solidFill>
                  <a:srgbClr val="252525"/>
                </a:solidFill>
                <a:latin typeface="Cambria"/>
                <a:cs typeface="Cambria"/>
              </a:rPr>
              <a:t>of</a:t>
            </a:r>
            <a:r>
              <a:rPr sz="2400" spc="7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25" dirty="0">
                <a:solidFill>
                  <a:srgbClr val="252525"/>
                </a:solidFill>
                <a:latin typeface="Cambria"/>
                <a:cs typeface="Cambria"/>
              </a:rPr>
              <a:t>his</a:t>
            </a:r>
            <a:r>
              <a:rPr sz="2400" spc="7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10" dirty="0">
                <a:solidFill>
                  <a:srgbClr val="252525"/>
                </a:solidFill>
                <a:latin typeface="Cambria"/>
                <a:cs typeface="Cambria"/>
              </a:rPr>
              <a:t>possessions </a:t>
            </a:r>
            <a:r>
              <a:rPr sz="2400" spc="1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50" dirty="0">
                <a:solidFill>
                  <a:srgbClr val="252525"/>
                </a:solidFill>
                <a:latin typeface="Cambria"/>
                <a:cs typeface="Cambria"/>
              </a:rPr>
              <a:t>(including</a:t>
            </a:r>
            <a:r>
              <a:rPr sz="2400" spc="8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25" dirty="0">
                <a:solidFill>
                  <a:srgbClr val="252525"/>
                </a:solidFill>
                <a:latin typeface="Cambria"/>
                <a:cs typeface="Cambria"/>
              </a:rPr>
              <a:t>his</a:t>
            </a:r>
            <a:r>
              <a:rPr sz="2400" spc="7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15" dirty="0">
                <a:solidFill>
                  <a:srgbClr val="252525"/>
                </a:solidFill>
                <a:latin typeface="Cambria"/>
                <a:cs typeface="Cambria"/>
              </a:rPr>
              <a:t>wife!)</a:t>
            </a:r>
            <a:r>
              <a:rPr sz="2400" spc="5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70" dirty="0">
                <a:solidFill>
                  <a:srgbClr val="252525"/>
                </a:solidFill>
                <a:latin typeface="Cambria"/>
                <a:cs typeface="Cambria"/>
              </a:rPr>
              <a:t>and </a:t>
            </a:r>
            <a:r>
              <a:rPr sz="2400" spc="25" dirty="0">
                <a:solidFill>
                  <a:srgbClr val="252525"/>
                </a:solidFill>
                <a:latin typeface="Cambria"/>
                <a:cs typeface="Cambria"/>
              </a:rPr>
              <a:t>his</a:t>
            </a:r>
            <a:r>
              <a:rPr sz="2400" spc="7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25" dirty="0">
                <a:solidFill>
                  <a:srgbClr val="252525"/>
                </a:solidFill>
                <a:latin typeface="Cambria"/>
                <a:cs typeface="Cambria"/>
              </a:rPr>
              <a:t>nine</a:t>
            </a:r>
            <a:r>
              <a:rPr sz="2400" spc="8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60" dirty="0">
                <a:solidFill>
                  <a:srgbClr val="252525"/>
                </a:solidFill>
                <a:latin typeface="Cambria"/>
                <a:cs typeface="Cambria"/>
              </a:rPr>
              <a:t>hundred</a:t>
            </a:r>
            <a:r>
              <a:rPr sz="2400" spc="6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15" dirty="0">
                <a:solidFill>
                  <a:srgbClr val="252525"/>
                </a:solidFill>
                <a:latin typeface="Cambria"/>
                <a:cs typeface="Cambria"/>
              </a:rPr>
              <a:t>year</a:t>
            </a:r>
            <a:r>
              <a:rPr sz="2400" spc="7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65" dirty="0">
                <a:solidFill>
                  <a:srgbClr val="252525"/>
                </a:solidFill>
                <a:latin typeface="Cambria"/>
                <a:cs typeface="Cambria"/>
              </a:rPr>
              <a:t>old </a:t>
            </a:r>
            <a:r>
              <a:rPr sz="2400" spc="-51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50" dirty="0">
                <a:solidFill>
                  <a:srgbClr val="252525"/>
                </a:solidFill>
                <a:latin typeface="Cambria"/>
                <a:cs typeface="Cambria"/>
              </a:rPr>
              <a:t>name.</a:t>
            </a:r>
            <a:endParaRPr sz="2400">
              <a:latin typeface="Cambria"/>
              <a:cs typeface="Cambria"/>
            </a:endParaRPr>
          </a:p>
          <a:p>
            <a:pPr marL="377825" marR="73025" indent="-365760">
              <a:lnSpc>
                <a:spcPct val="100000"/>
              </a:lnSpc>
              <a:spcBef>
                <a:spcPts val="580"/>
              </a:spcBef>
            </a:pPr>
            <a:r>
              <a:rPr sz="2400" dirty="0">
                <a:solidFill>
                  <a:srgbClr val="863623"/>
                </a:solidFill>
                <a:latin typeface="Wingdings"/>
                <a:cs typeface="Wingdings"/>
              </a:rPr>
              <a:t></a:t>
            </a:r>
            <a:r>
              <a:rPr sz="2400" spc="-125" dirty="0">
                <a:solidFill>
                  <a:srgbClr val="863623"/>
                </a:solidFill>
                <a:latin typeface="Times New Roman"/>
                <a:cs typeface="Times New Roman"/>
              </a:rPr>
              <a:t> </a:t>
            </a:r>
            <a:r>
              <a:rPr sz="2400" spc="35" dirty="0">
                <a:solidFill>
                  <a:srgbClr val="252525"/>
                </a:solidFill>
                <a:latin typeface="Cambria"/>
                <a:cs typeface="Cambria"/>
              </a:rPr>
              <a:t>Jealousy:</a:t>
            </a:r>
            <a:r>
              <a:rPr sz="2400" spc="7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20" dirty="0">
                <a:solidFill>
                  <a:srgbClr val="252525"/>
                </a:solidFill>
                <a:latin typeface="Cambria"/>
                <a:cs typeface="Cambria"/>
              </a:rPr>
              <a:t>he</a:t>
            </a:r>
            <a:r>
              <a:rPr sz="2400" spc="7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60" dirty="0">
                <a:solidFill>
                  <a:srgbClr val="252525"/>
                </a:solidFill>
                <a:latin typeface="Cambria"/>
                <a:cs typeface="Cambria"/>
              </a:rPr>
              <a:t>couldn’t</a:t>
            </a:r>
            <a:r>
              <a:rPr sz="2400" spc="8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35" dirty="0">
                <a:solidFill>
                  <a:srgbClr val="252525"/>
                </a:solidFill>
                <a:latin typeface="Cambria"/>
                <a:cs typeface="Cambria"/>
              </a:rPr>
              <a:t>stand</a:t>
            </a:r>
            <a:r>
              <a:rPr sz="2400" spc="6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252525"/>
                </a:solidFill>
                <a:latin typeface="Cambria"/>
                <a:cs typeface="Cambria"/>
              </a:rPr>
              <a:t>the</a:t>
            </a:r>
            <a:r>
              <a:rPr sz="2400" spc="95" dirty="0">
                <a:solidFill>
                  <a:srgbClr val="252525"/>
                </a:solidFill>
                <a:latin typeface="Cambria"/>
                <a:cs typeface="Cambria"/>
              </a:rPr>
              <a:t> way</a:t>
            </a:r>
            <a:r>
              <a:rPr sz="2400" spc="7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252525"/>
                </a:solidFill>
                <a:latin typeface="Cambria"/>
                <a:cs typeface="Cambria"/>
              </a:rPr>
              <a:t>the</a:t>
            </a:r>
            <a:r>
              <a:rPr sz="2400" spc="7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55" dirty="0">
                <a:solidFill>
                  <a:srgbClr val="252525"/>
                </a:solidFill>
                <a:latin typeface="Cambria"/>
                <a:cs typeface="Cambria"/>
              </a:rPr>
              <a:t>Duchess </a:t>
            </a:r>
            <a:r>
              <a:rPr sz="2400" spc="6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Cambria"/>
                <a:cs typeface="Cambria"/>
              </a:rPr>
              <a:t>treated</a:t>
            </a:r>
            <a:r>
              <a:rPr sz="2400" spc="7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70" dirty="0">
                <a:solidFill>
                  <a:srgbClr val="252525"/>
                </a:solidFill>
                <a:latin typeface="Cambria"/>
                <a:cs typeface="Cambria"/>
              </a:rPr>
              <a:t>him</a:t>
            </a:r>
            <a:r>
              <a:rPr sz="2400" spc="8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252525"/>
                </a:solidFill>
                <a:latin typeface="Cambria"/>
                <a:cs typeface="Cambria"/>
              </a:rPr>
              <a:t>the</a:t>
            </a:r>
            <a:r>
              <a:rPr sz="2400" spc="8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25" dirty="0">
                <a:solidFill>
                  <a:srgbClr val="252525"/>
                </a:solidFill>
                <a:latin typeface="Cambria"/>
                <a:cs typeface="Cambria"/>
              </a:rPr>
              <a:t>same</a:t>
            </a:r>
            <a:r>
              <a:rPr sz="2400" spc="6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5" dirty="0">
                <a:solidFill>
                  <a:srgbClr val="252525"/>
                </a:solidFill>
                <a:latin typeface="Cambria"/>
                <a:cs typeface="Cambria"/>
              </a:rPr>
              <a:t>as</a:t>
            </a:r>
            <a:r>
              <a:rPr sz="2400" spc="7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30" dirty="0">
                <a:solidFill>
                  <a:srgbClr val="252525"/>
                </a:solidFill>
                <a:latin typeface="Cambria"/>
                <a:cs typeface="Cambria"/>
              </a:rPr>
              <a:t>everyone</a:t>
            </a:r>
            <a:r>
              <a:rPr sz="2400" spc="8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15" dirty="0">
                <a:solidFill>
                  <a:srgbClr val="252525"/>
                </a:solidFill>
                <a:latin typeface="Cambria"/>
                <a:cs typeface="Cambria"/>
              </a:rPr>
              <a:t>else.</a:t>
            </a:r>
            <a:r>
              <a:rPr sz="2400" spc="60" dirty="0">
                <a:solidFill>
                  <a:srgbClr val="252525"/>
                </a:solidFill>
                <a:latin typeface="Cambria"/>
                <a:cs typeface="Cambria"/>
              </a:rPr>
              <a:t> Doesn’t</a:t>
            </a:r>
            <a:r>
              <a:rPr sz="2400" spc="7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10" dirty="0">
                <a:solidFill>
                  <a:srgbClr val="252525"/>
                </a:solidFill>
                <a:latin typeface="Cambria"/>
                <a:cs typeface="Cambria"/>
              </a:rPr>
              <a:t>she </a:t>
            </a:r>
            <a:r>
              <a:rPr sz="2400" spc="-51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75" dirty="0">
                <a:solidFill>
                  <a:srgbClr val="252525"/>
                </a:solidFill>
                <a:latin typeface="Cambria"/>
                <a:cs typeface="Cambria"/>
              </a:rPr>
              <a:t>know</a:t>
            </a:r>
            <a:r>
              <a:rPr sz="2400" spc="7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85" dirty="0">
                <a:solidFill>
                  <a:srgbClr val="252525"/>
                </a:solidFill>
                <a:latin typeface="Cambria"/>
                <a:cs typeface="Cambria"/>
              </a:rPr>
              <a:t>who</a:t>
            </a:r>
            <a:r>
              <a:rPr sz="2400" spc="7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20" dirty="0">
                <a:solidFill>
                  <a:srgbClr val="252525"/>
                </a:solidFill>
                <a:latin typeface="Cambria"/>
                <a:cs typeface="Cambria"/>
              </a:rPr>
              <a:t>he</a:t>
            </a:r>
            <a:r>
              <a:rPr sz="2400" spc="7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20" dirty="0">
                <a:solidFill>
                  <a:srgbClr val="252525"/>
                </a:solidFill>
                <a:latin typeface="Cambria"/>
                <a:cs typeface="Cambria"/>
              </a:rPr>
              <a:t>is?</a:t>
            </a:r>
            <a:endParaRPr sz="2400">
              <a:latin typeface="Cambria"/>
              <a:cs typeface="Cambria"/>
            </a:endParaRPr>
          </a:p>
          <a:p>
            <a:pPr marL="377825" marR="50165" indent="-36576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solidFill>
                  <a:srgbClr val="863623"/>
                </a:solidFill>
                <a:latin typeface="Wingdings"/>
                <a:cs typeface="Wingdings"/>
              </a:rPr>
              <a:t></a:t>
            </a:r>
            <a:r>
              <a:rPr sz="2400" spc="-120" dirty="0">
                <a:solidFill>
                  <a:srgbClr val="863623"/>
                </a:solidFill>
                <a:latin typeface="Times New Roman"/>
                <a:cs typeface="Times New Roman"/>
              </a:rPr>
              <a:t> </a:t>
            </a:r>
            <a:r>
              <a:rPr sz="2400" spc="25" dirty="0">
                <a:solidFill>
                  <a:srgbClr val="252525"/>
                </a:solidFill>
                <a:latin typeface="Cambria"/>
                <a:cs typeface="Cambria"/>
              </a:rPr>
              <a:t>Power:</a:t>
            </a:r>
            <a:r>
              <a:rPr sz="2400" spc="7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252525"/>
                </a:solidFill>
                <a:latin typeface="Cambria"/>
                <a:cs typeface="Cambria"/>
              </a:rPr>
              <a:t>the</a:t>
            </a:r>
            <a:r>
              <a:rPr sz="2400" spc="8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110" dirty="0">
                <a:solidFill>
                  <a:srgbClr val="252525"/>
                </a:solidFill>
                <a:latin typeface="Cambria"/>
                <a:cs typeface="Cambria"/>
              </a:rPr>
              <a:t>Duke</a:t>
            </a:r>
            <a:r>
              <a:rPr sz="2400" spc="8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15" dirty="0">
                <a:solidFill>
                  <a:srgbClr val="252525"/>
                </a:solidFill>
                <a:latin typeface="Cambria"/>
                <a:cs typeface="Cambria"/>
              </a:rPr>
              <a:t>enjoys</a:t>
            </a:r>
            <a:r>
              <a:rPr sz="2400" spc="7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252525"/>
                </a:solidFill>
                <a:latin typeface="Cambria"/>
                <a:cs typeface="Cambria"/>
              </a:rPr>
              <a:t>the</a:t>
            </a:r>
            <a:r>
              <a:rPr sz="2400" spc="8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10" dirty="0">
                <a:solidFill>
                  <a:srgbClr val="252525"/>
                </a:solidFill>
                <a:latin typeface="Cambria"/>
                <a:cs typeface="Cambria"/>
              </a:rPr>
              <a:t>control</a:t>
            </a:r>
            <a:r>
              <a:rPr sz="2400" spc="8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20" dirty="0">
                <a:solidFill>
                  <a:srgbClr val="252525"/>
                </a:solidFill>
                <a:latin typeface="Cambria"/>
                <a:cs typeface="Cambria"/>
              </a:rPr>
              <a:t>he</a:t>
            </a:r>
            <a:r>
              <a:rPr sz="2400" spc="8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25" dirty="0">
                <a:solidFill>
                  <a:srgbClr val="252525"/>
                </a:solidFill>
                <a:latin typeface="Cambria"/>
                <a:cs typeface="Cambria"/>
              </a:rPr>
              <a:t>has</a:t>
            </a:r>
            <a:r>
              <a:rPr sz="2400" spc="7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25" dirty="0">
                <a:solidFill>
                  <a:srgbClr val="252525"/>
                </a:solidFill>
                <a:latin typeface="Cambria"/>
                <a:cs typeface="Cambria"/>
              </a:rPr>
              <a:t>over</a:t>
            </a:r>
            <a:r>
              <a:rPr sz="2400" spc="7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252525"/>
                </a:solidFill>
                <a:latin typeface="Cambria"/>
                <a:cs typeface="Cambria"/>
              </a:rPr>
              <a:t>the </a:t>
            </a:r>
            <a:r>
              <a:rPr sz="2400" spc="-51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35" dirty="0">
                <a:solidFill>
                  <a:srgbClr val="252525"/>
                </a:solidFill>
                <a:latin typeface="Cambria"/>
                <a:cs typeface="Cambria"/>
              </a:rPr>
              <a:t>painting-he</a:t>
            </a:r>
            <a:r>
              <a:rPr sz="2400" spc="10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60" dirty="0">
                <a:solidFill>
                  <a:srgbClr val="252525"/>
                </a:solidFill>
                <a:latin typeface="Cambria"/>
                <a:cs typeface="Cambria"/>
              </a:rPr>
              <a:t>couldn’t</a:t>
            </a:r>
            <a:r>
              <a:rPr sz="2400" spc="8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10" dirty="0">
                <a:solidFill>
                  <a:srgbClr val="252525"/>
                </a:solidFill>
                <a:latin typeface="Cambria"/>
                <a:cs typeface="Cambria"/>
              </a:rPr>
              <a:t>control</a:t>
            </a:r>
            <a:r>
              <a:rPr sz="2400" spc="9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25" dirty="0">
                <a:solidFill>
                  <a:srgbClr val="252525"/>
                </a:solidFill>
                <a:latin typeface="Cambria"/>
                <a:cs typeface="Cambria"/>
              </a:rPr>
              <a:t>his</a:t>
            </a:r>
            <a:r>
              <a:rPr sz="2400" spc="7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55" dirty="0">
                <a:solidFill>
                  <a:srgbClr val="252525"/>
                </a:solidFill>
                <a:latin typeface="Cambria"/>
                <a:cs typeface="Cambria"/>
              </a:rPr>
              <a:t>wife</a:t>
            </a:r>
            <a:r>
              <a:rPr sz="2400" spc="6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40" dirty="0">
                <a:solidFill>
                  <a:srgbClr val="252525"/>
                </a:solidFill>
                <a:latin typeface="Cambria"/>
                <a:cs typeface="Cambria"/>
              </a:rPr>
              <a:t>in</a:t>
            </a:r>
            <a:r>
              <a:rPr sz="2400" spc="7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25" dirty="0">
                <a:solidFill>
                  <a:srgbClr val="252525"/>
                </a:solidFill>
                <a:latin typeface="Cambria"/>
                <a:cs typeface="Cambria"/>
              </a:rPr>
              <a:t>life-he</a:t>
            </a:r>
            <a:r>
              <a:rPr sz="2400" spc="7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30" dirty="0">
                <a:solidFill>
                  <a:srgbClr val="252525"/>
                </a:solidFill>
                <a:latin typeface="Cambria"/>
                <a:cs typeface="Cambria"/>
              </a:rPr>
              <a:t>can </a:t>
            </a:r>
            <a:r>
              <a:rPr sz="2400" spc="3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70" dirty="0">
                <a:solidFill>
                  <a:srgbClr val="252525"/>
                </a:solidFill>
                <a:latin typeface="Cambria"/>
                <a:cs typeface="Cambria"/>
              </a:rPr>
              <a:t>now</a:t>
            </a:r>
            <a:r>
              <a:rPr sz="2400" spc="7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10" dirty="0">
                <a:solidFill>
                  <a:srgbClr val="252525"/>
                </a:solidFill>
                <a:latin typeface="Cambria"/>
                <a:cs typeface="Cambria"/>
              </a:rPr>
              <a:t>she</a:t>
            </a:r>
            <a:r>
              <a:rPr sz="2400" spc="7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5" dirty="0">
                <a:solidFill>
                  <a:srgbClr val="252525"/>
                </a:solidFill>
                <a:latin typeface="Cambria"/>
                <a:cs typeface="Cambria"/>
              </a:rPr>
              <a:t>is</a:t>
            </a:r>
            <a:r>
              <a:rPr sz="2400" spc="5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75" dirty="0">
                <a:solidFill>
                  <a:srgbClr val="252525"/>
                </a:solidFill>
                <a:latin typeface="Cambria"/>
                <a:cs typeface="Cambria"/>
              </a:rPr>
              <a:t>dead.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53160" y="623061"/>
            <a:ext cx="6763384" cy="16313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660">
              <a:lnSpc>
                <a:spcPts val="6320"/>
              </a:lnSpc>
              <a:spcBef>
                <a:spcPts val="100"/>
              </a:spcBef>
            </a:pPr>
            <a:r>
              <a:rPr spc="70" dirty="0">
                <a:solidFill>
                  <a:srgbClr val="885D1D"/>
                </a:solidFill>
                <a:latin typeface="Cambria"/>
                <a:cs typeface="Cambria"/>
              </a:rPr>
              <a:t>Feelings</a:t>
            </a:r>
            <a:r>
              <a:rPr spc="130" dirty="0">
                <a:solidFill>
                  <a:srgbClr val="885D1D"/>
                </a:solidFill>
                <a:latin typeface="Cambria"/>
                <a:cs typeface="Cambria"/>
              </a:rPr>
              <a:t> </a:t>
            </a:r>
            <a:r>
              <a:rPr spc="165" dirty="0">
                <a:solidFill>
                  <a:srgbClr val="885D1D"/>
                </a:solidFill>
                <a:latin typeface="Cambria"/>
                <a:cs typeface="Cambria"/>
              </a:rPr>
              <a:t>and</a:t>
            </a:r>
            <a:r>
              <a:rPr spc="140" dirty="0">
                <a:solidFill>
                  <a:srgbClr val="885D1D"/>
                </a:solidFill>
                <a:latin typeface="Cambria"/>
                <a:cs typeface="Cambria"/>
              </a:rPr>
              <a:t> </a:t>
            </a:r>
            <a:r>
              <a:rPr spc="45" dirty="0">
                <a:solidFill>
                  <a:srgbClr val="885D1D"/>
                </a:solidFill>
                <a:latin typeface="Cambria"/>
                <a:cs typeface="Cambria"/>
              </a:rPr>
              <a:t>attitudes</a:t>
            </a:r>
          </a:p>
          <a:p>
            <a:pPr marL="12700">
              <a:lnSpc>
                <a:spcPts val="6320"/>
              </a:lnSpc>
              <a:tabLst>
                <a:tab pos="3085465" algn="l"/>
              </a:tabLst>
            </a:pPr>
            <a:r>
              <a:rPr strike="sngStrike" dirty="0">
                <a:latin typeface="Times New Roman"/>
                <a:cs typeface="Times New Roman"/>
              </a:rPr>
              <a:t> 	</a:t>
            </a:r>
            <a:r>
              <a:rPr strike="sngStrike" dirty="0"/>
              <a:t>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171955" y="1937004"/>
            <a:ext cx="3119755" cy="1905"/>
          </a:xfrm>
          <a:custGeom>
            <a:avLst/>
            <a:gdLst/>
            <a:ahLst/>
            <a:cxnLst/>
            <a:rect l="l" t="t" r="r" b="b"/>
            <a:pathLst>
              <a:path w="3119754" h="1905">
                <a:moveTo>
                  <a:pt x="3119755" y="1650"/>
                </a:moveTo>
                <a:lnTo>
                  <a:pt x="0" y="0"/>
                </a:lnTo>
              </a:path>
            </a:pathLst>
          </a:custGeom>
          <a:ln w="12192">
            <a:solidFill>
              <a:srgbClr val="DBA3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78255" y="2260472"/>
            <a:ext cx="4983480" cy="4269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7825" marR="81915" indent="-36576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863623"/>
                </a:solidFill>
                <a:latin typeface="Wingdings"/>
                <a:cs typeface="Wingdings"/>
              </a:rPr>
              <a:t></a:t>
            </a:r>
            <a:r>
              <a:rPr sz="2400" dirty="0">
                <a:solidFill>
                  <a:srgbClr val="863623"/>
                </a:solidFill>
                <a:latin typeface="Times New Roman"/>
                <a:cs typeface="Times New Roman"/>
              </a:rPr>
              <a:t> </a:t>
            </a:r>
            <a:r>
              <a:rPr sz="2400" b="1" u="heavy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Palatino Linotype"/>
                <a:cs typeface="Palatino Linotype"/>
              </a:rPr>
              <a:t>Power</a:t>
            </a:r>
            <a:r>
              <a:rPr sz="2400" b="1" dirty="0">
                <a:solidFill>
                  <a:srgbClr val="252525"/>
                </a:solidFill>
                <a:latin typeface="Palatino Linotype"/>
                <a:cs typeface="Palatino Linotype"/>
              </a:rPr>
              <a:t> </a:t>
            </a:r>
            <a:r>
              <a:rPr sz="2400" spc="55" dirty="0">
                <a:solidFill>
                  <a:srgbClr val="252525"/>
                </a:solidFill>
                <a:latin typeface="Cambria"/>
                <a:cs typeface="Cambria"/>
              </a:rPr>
              <a:t>(humans)-Ozymandias, </a:t>
            </a:r>
            <a:r>
              <a:rPr sz="2400" spc="6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80" dirty="0">
                <a:solidFill>
                  <a:srgbClr val="252525"/>
                </a:solidFill>
                <a:latin typeface="Cambria"/>
                <a:cs typeface="Cambria"/>
              </a:rPr>
              <a:t>London,</a:t>
            </a:r>
            <a:r>
              <a:rPr sz="2400" spc="8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25" dirty="0">
                <a:solidFill>
                  <a:srgbClr val="252525"/>
                </a:solidFill>
                <a:latin typeface="Cambria"/>
                <a:cs typeface="Cambria"/>
              </a:rPr>
              <a:t>Storm</a:t>
            </a:r>
            <a:r>
              <a:rPr sz="2400" spc="8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45" dirty="0">
                <a:solidFill>
                  <a:srgbClr val="252525"/>
                </a:solidFill>
                <a:latin typeface="Cambria"/>
                <a:cs typeface="Cambria"/>
              </a:rPr>
              <a:t>on</a:t>
            </a:r>
            <a:r>
              <a:rPr sz="2400" spc="7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252525"/>
                </a:solidFill>
                <a:latin typeface="Cambria"/>
                <a:cs typeface="Cambria"/>
              </a:rPr>
              <a:t>the</a:t>
            </a:r>
            <a:r>
              <a:rPr sz="2400" spc="8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50" dirty="0">
                <a:solidFill>
                  <a:srgbClr val="252525"/>
                </a:solidFill>
                <a:latin typeface="Cambria"/>
                <a:cs typeface="Cambria"/>
              </a:rPr>
              <a:t>Island, </a:t>
            </a:r>
            <a:r>
              <a:rPr sz="2400" spc="5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35" dirty="0">
                <a:solidFill>
                  <a:srgbClr val="252525"/>
                </a:solidFill>
                <a:latin typeface="Cambria"/>
                <a:cs typeface="Cambria"/>
              </a:rPr>
              <a:t>Tissue,</a:t>
            </a:r>
            <a:r>
              <a:rPr sz="2400" spc="5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85" dirty="0">
                <a:solidFill>
                  <a:srgbClr val="252525"/>
                </a:solidFill>
                <a:latin typeface="Cambria"/>
                <a:cs typeface="Cambria"/>
              </a:rPr>
              <a:t>Checking</a:t>
            </a:r>
            <a:r>
              <a:rPr sz="2400" spc="7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40" dirty="0">
                <a:solidFill>
                  <a:srgbClr val="252525"/>
                </a:solidFill>
                <a:latin typeface="Cambria"/>
                <a:cs typeface="Cambria"/>
              </a:rPr>
              <a:t>out</a:t>
            </a:r>
            <a:r>
              <a:rPr sz="2400" spc="8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145" dirty="0">
                <a:solidFill>
                  <a:srgbClr val="252525"/>
                </a:solidFill>
                <a:latin typeface="Cambria"/>
                <a:cs typeface="Cambria"/>
              </a:rPr>
              <a:t>Me</a:t>
            </a:r>
            <a:r>
              <a:rPr sz="2400" spc="8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65" dirty="0">
                <a:solidFill>
                  <a:srgbClr val="252525"/>
                </a:solidFill>
                <a:latin typeface="Cambria"/>
                <a:cs typeface="Cambria"/>
              </a:rPr>
              <a:t>History.</a:t>
            </a:r>
            <a:endParaRPr sz="2400">
              <a:latin typeface="Cambria"/>
              <a:cs typeface="Cambria"/>
            </a:endParaRPr>
          </a:p>
          <a:p>
            <a:pPr marL="377825" marR="192405" indent="-365760">
              <a:lnSpc>
                <a:spcPct val="100000"/>
              </a:lnSpc>
              <a:spcBef>
                <a:spcPts val="580"/>
              </a:spcBef>
            </a:pPr>
            <a:r>
              <a:rPr sz="2400" dirty="0">
                <a:solidFill>
                  <a:srgbClr val="863623"/>
                </a:solidFill>
                <a:latin typeface="Wingdings"/>
                <a:cs typeface="Wingdings"/>
              </a:rPr>
              <a:t></a:t>
            </a:r>
            <a:r>
              <a:rPr sz="2400" spc="-125" dirty="0">
                <a:solidFill>
                  <a:srgbClr val="863623"/>
                </a:solid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Palatino Linotype"/>
                <a:cs typeface="Palatino Linotype"/>
              </a:rPr>
              <a:t>Memory</a:t>
            </a:r>
            <a:r>
              <a:rPr sz="2400" spc="-5" dirty="0">
                <a:solidFill>
                  <a:srgbClr val="252525"/>
                </a:solidFill>
                <a:latin typeface="Cambria"/>
                <a:cs typeface="Cambria"/>
              </a:rPr>
              <a:t>-</a:t>
            </a:r>
            <a:r>
              <a:rPr sz="2400" spc="8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30" dirty="0">
                <a:solidFill>
                  <a:srgbClr val="252525"/>
                </a:solidFill>
                <a:latin typeface="Cambria"/>
                <a:cs typeface="Cambria"/>
              </a:rPr>
              <a:t>The</a:t>
            </a:r>
            <a:r>
              <a:rPr sz="2400" spc="6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45" dirty="0">
                <a:solidFill>
                  <a:srgbClr val="252525"/>
                </a:solidFill>
                <a:latin typeface="Cambria"/>
                <a:cs typeface="Cambria"/>
              </a:rPr>
              <a:t>Prelude,</a:t>
            </a:r>
            <a:r>
              <a:rPr sz="2400" spc="7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50" dirty="0">
                <a:solidFill>
                  <a:srgbClr val="252525"/>
                </a:solidFill>
                <a:latin typeface="Cambria"/>
                <a:cs typeface="Cambria"/>
              </a:rPr>
              <a:t>Remains, </a:t>
            </a:r>
            <a:r>
              <a:rPr sz="2400" spc="-51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50" dirty="0">
                <a:solidFill>
                  <a:srgbClr val="252525"/>
                </a:solidFill>
                <a:latin typeface="Cambria"/>
                <a:cs typeface="Cambria"/>
              </a:rPr>
              <a:t>Poppies,</a:t>
            </a:r>
            <a:r>
              <a:rPr sz="2400" spc="6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55" dirty="0">
                <a:solidFill>
                  <a:srgbClr val="252525"/>
                </a:solidFill>
                <a:latin typeface="Cambria"/>
                <a:cs typeface="Cambria"/>
              </a:rPr>
              <a:t>War</a:t>
            </a:r>
            <a:r>
              <a:rPr sz="2400" spc="8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35" dirty="0">
                <a:solidFill>
                  <a:srgbClr val="252525"/>
                </a:solidFill>
                <a:latin typeface="Cambria"/>
                <a:cs typeface="Cambria"/>
              </a:rPr>
              <a:t>Photographer, </a:t>
            </a:r>
            <a:r>
              <a:rPr sz="2400" spc="4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85" dirty="0">
                <a:solidFill>
                  <a:srgbClr val="252525"/>
                </a:solidFill>
                <a:latin typeface="Cambria"/>
                <a:cs typeface="Cambria"/>
              </a:rPr>
              <a:t>Checking</a:t>
            </a:r>
            <a:r>
              <a:rPr sz="2400" spc="7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40" dirty="0">
                <a:solidFill>
                  <a:srgbClr val="252525"/>
                </a:solidFill>
                <a:latin typeface="Cambria"/>
                <a:cs typeface="Cambria"/>
              </a:rPr>
              <a:t>out</a:t>
            </a:r>
            <a:r>
              <a:rPr sz="2400" spc="7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140" dirty="0">
                <a:solidFill>
                  <a:srgbClr val="252525"/>
                </a:solidFill>
                <a:latin typeface="Cambria"/>
                <a:cs typeface="Cambria"/>
              </a:rPr>
              <a:t>Me</a:t>
            </a:r>
            <a:r>
              <a:rPr sz="2400" spc="8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65" dirty="0">
                <a:solidFill>
                  <a:srgbClr val="252525"/>
                </a:solidFill>
                <a:latin typeface="Cambria"/>
                <a:cs typeface="Cambria"/>
              </a:rPr>
              <a:t>History.</a:t>
            </a:r>
            <a:endParaRPr sz="2400">
              <a:latin typeface="Cambria"/>
              <a:cs typeface="Cambria"/>
            </a:endParaRPr>
          </a:p>
          <a:p>
            <a:pPr marL="377825" marR="872490" indent="-36576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solidFill>
                  <a:srgbClr val="863623"/>
                </a:solidFill>
                <a:latin typeface="Wingdings"/>
                <a:cs typeface="Wingdings"/>
              </a:rPr>
              <a:t></a:t>
            </a:r>
            <a:r>
              <a:rPr sz="2400" spc="-145" dirty="0">
                <a:solidFill>
                  <a:srgbClr val="863623"/>
                </a:solidFill>
                <a:latin typeface="Times New Roman"/>
                <a:cs typeface="Times New Roman"/>
              </a:rPr>
              <a:t> </a:t>
            </a:r>
            <a:r>
              <a:rPr sz="2400" b="1" u="heavy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Palatino Linotype"/>
                <a:cs typeface="Palatino Linotype"/>
              </a:rPr>
              <a:t>Negative</a:t>
            </a:r>
            <a:r>
              <a:rPr sz="2400" b="1" u="heavy" spc="-2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2400" b="1" u="heavy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Palatino Linotype"/>
                <a:cs typeface="Palatino Linotype"/>
              </a:rPr>
              <a:t>emotions</a:t>
            </a:r>
            <a:r>
              <a:rPr sz="2400" b="1" u="heavy" spc="-2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Cambria"/>
                <a:cs typeface="Cambria"/>
              </a:rPr>
              <a:t>(pride)- </a:t>
            </a:r>
            <a:r>
              <a:rPr sz="2400" spc="-51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90" dirty="0">
                <a:solidFill>
                  <a:srgbClr val="252525"/>
                </a:solidFill>
                <a:latin typeface="Cambria"/>
                <a:cs typeface="Cambria"/>
              </a:rPr>
              <a:t>Ozymandias.</a:t>
            </a:r>
            <a:endParaRPr sz="2400">
              <a:latin typeface="Cambria"/>
              <a:cs typeface="Cambria"/>
            </a:endParaRPr>
          </a:p>
          <a:p>
            <a:pPr marL="377825" marR="5080" indent="-36576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solidFill>
                  <a:srgbClr val="863623"/>
                </a:solidFill>
                <a:latin typeface="Wingdings"/>
                <a:cs typeface="Wingdings"/>
              </a:rPr>
              <a:t></a:t>
            </a:r>
            <a:r>
              <a:rPr sz="2400" dirty="0">
                <a:solidFill>
                  <a:srgbClr val="863623"/>
                </a:solidFill>
                <a:latin typeface="Times New Roman"/>
                <a:cs typeface="Times New Roman"/>
              </a:rPr>
              <a:t> </a:t>
            </a:r>
            <a:r>
              <a:rPr sz="2400" b="1" u="heavy" spc="20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Palatino Linotype"/>
                <a:cs typeface="Palatino Linotype"/>
              </a:rPr>
              <a:t>Identity</a:t>
            </a:r>
            <a:r>
              <a:rPr sz="2400" spc="20" dirty="0">
                <a:solidFill>
                  <a:srgbClr val="252525"/>
                </a:solidFill>
                <a:latin typeface="Cambria"/>
                <a:cs typeface="Cambria"/>
              </a:rPr>
              <a:t>-Poppies, </a:t>
            </a:r>
            <a:r>
              <a:rPr sz="2400" spc="35" dirty="0">
                <a:solidFill>
                  <a:srgbClr val="252525"/>
                </a:solidFill>
                <a:latin typeface="Cambria"/>
                <a:cs typeface="Cambria"/>
              </a:rPr>
              <a:t>Tissue, </a:t>
            </a:r>
            <a:r>
              <a:rPr sz="2400" spc="30" dirty="0">
                <a:solidFill>
                  <a:srgbClr val="252525"/>
                </a:solidFill>
                <a:latin typeface="Cambria"/>
                <a:cs typeface="Cambria"/>
              </a:rPr>
              <a:t>The </a:t>
            </a:r>
            <a:r>
              <a:rPr sz="2400" spc="3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50" dirty="0">
                <a:solidFill>
                  <a:srgbClr val="252525"/>
                </a:solidFill>
                <a:latin typeface="Cambria"/>
                <a:cs typeface="Cambria"/>
              </a:rPr>
              <a:t>Emigree, </a:t>
            </a:r>
            <a:r>
              <a:rPr sz="2400" spc="75" dirty="0">
                <a:solidFill>
                  <a:srgbClr val="252525"/>
                </a:solidFill>
                <a:latin typeface="Cambria"/>
                <a:cs typeface="Cambria"/>
              </a:rPr>
              <a:t>Kamikaze, </a:t>
            </a:r>
            <a:r>
              <a:rPr sz="2400" spc="85" dirty="0">
                <a:solidFill>
                  <a:srgbClr val="252525"/>
                </a:solidFill>
                <a:latin typeface="Cambria"/>
                <a:cs typeface="Cambria"/>
              </a:rPr>
              <a:t>Checking </a:t>
            </a:r>
            <a:r>
              <a:rPr sz="2400" spc="40" dirty="0">
                <a:solidFill>
                  <a:srgbClr val="252525"/>
                </a:solidFill>
                <a:latin typeface="Cambria"/>
                <a:cs typeface="Cambria"/>
              </a:rPr>
              <a:t>out </a:t>
            </a:r>
            <a:r>
              <a:rPr sz="2400" spc="-51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145" dirty="0">
                <a:solidFill>
                  <a:srgbClr val="252525"/>
                </a:solidFill>
                <a:latin typeface="Cambria"/>
                <a:cs typeface="Cambria"/>
              </a:rPr>
              <a:t>Me</a:t>
            </a:r>
            <a:r>
              <a:rPr sz="2400" spc="65" dirty="0">
                <a:solidFill>
                  <a:srgbClr val="252525"/>
                </a:solidFill>
                <a:latin typeface="Cambria"/>
                <a:cs typeface="Cambria"/>
              </a:rPr>
              <a:t> History.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96007" y="211582"/>
            <a:ext cx="540067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indent="80645">
              <a:lnSpc>
                <a:spcPct val="100000"/>
              </a:lnSpc>
              <a:spcBef>
                <a:spcPts val="100"/>
              </a:spcBef>
              <a:tabLst>
                <a:tab pos="5361940" algn="l"/>
              </a:tabLst>
            </a:pPr>
            <a:r>
              <a:rPr spc="65" dirty="0">
                <a:solidFill>
                  <a:srgbClr val="885D1D"/>
                </a:solidFill>
                <a:latin typeface="Cambria"/>
                <a:cs typeface="Cambria"/>
              </a:rPr>
              <a:t>Themes</a:t>
            </a:r>
            <a:r>
              <a:rPr spc="150" dirty="0">
                <a:solidFill>
                  <a:srgbClr val="885D1D"/>
                </a:solidFill>
                <a:latin typeface="Cambria"/>
                <a:cs typeface="Cambria"/>
              </a:rPr>
              <a:t> </a:t>
            </a:r>
            <a:r>
              <a:rPr spc="165" dirty="0">
                <a:solidFill>
                  <a:srgbClr val="885D1D"/>
                </a:solidFill>
                <a:latin typeface="Cambria"/>
                <a:cs typeface="Cambria"/>
              </a:rPr>
              <a:t>and </a:t>
            </a:r>
            <a:r>
              <a:rPr spc="170" dirty="0">
                <a:solidFill>
                  <a:srgbClr val="885D1D"/>
                </a:solidFill>
                <a:latin typeface="Cambria"/>
                <a:cs typeface="Cambria"/>
              </a:rPr>
              <a:t> </a:t>
            </a:r>
            <a:r>
              <a:rPr spc="-385" dirty="0">
                <a:solidFill>
                  <a:srgbClr val="885D1D"/>
                </a:solidFill>
                <a:latin typeface="Cambria"/>
                <a:cs typeface="Cambria"/>
              </a:rPr>
              <a:t>comp</a:t>
            </a:r>
            <a:r>
              <a:rPr sz="8100" spc="-577" baseline="-29835" dirty="0"/>
              <a:t></a:t>
            </a:r>
            <a:r>
              <a:rPr sz="5400" spc="-385" dirty="0">
                <a:solidFill>
                  <a:srgbClr val="885D1D"/>
                </a:solidFill>
                <a:latin typeface="Cambria"/>
                <a:cs typeface="Cambria"/>
              </a:rPr>
              <a:t>ar</a:t>
            </a:r>
            <a:r>
              <a:rPr sz="5400" u="heavy" spc="-385" dirty="0">
                <a:solidFill>
                  <a:srgbClr val="885D1D"/>
                </a:solidFill>
                <a:uFill>
                  <a:solidFill>
                    <a:srgbClr val="DBA354"/>
                  </a:solidFill>
                </a:uFill>
                <a:latin typeface="Cambria"/>
                <a:cs typeface="Cambria"/>
              </a:rPr>
              <a:t>isons	</a:t>
            </a:r>
            <a:endParaRPr sz="5400">
              <a:latin typeface="Cambria"/>
              <a:cs typeface="Cambr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074664" y="2051304"/>
            <a:ext cx="2807335" cy="4264660"/>
            <a:chOff x="6074664" y="2051304"/>
            <a:chExt cx="2807335" cy="426466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82284" y="2058923"/>
              <a:ext cx="2791967" cy="424891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079236" y="2055876"/>
              <a:ext cx="2798445" cy="4255135"/>
            </a:xfrm>
            <a:custGeom>
              <a:avLst/>
              <a:gdLst/>
              <a:ahLst/>
              <a:cxnLst/>
              <a:rect l="l" t="t" r="r" b="b"/>
              <a:pathLst>
                <a:path w="2798445" h="4255135">
                  <a:moveTo>
                    <a:pt x="0" y="4255008"/>
                  </a:moveTo>
                  <a:lnTo>
                    <a:pt x="2798064" y="4255008"/>
                  </a:lnTo>
                  <a:lnTo>
                    <a:pt x="2798064" y="0"/>
                  </a:lnTo>
                  <a:lnTo>
                    <a:pt x="0" y="0"/>
                  </a:lnTo>
                  <a:lnTo>
                    <a:pt x="0" y="4255008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53160" y="1405890"/>
            <a:ext cx="37846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85465" algn="l"/>
              </a:tabLst>
            </a:pPr>
            <a:r>
              <a:rPr sz="5400" strike="sngStrike" dirty="0">
                <a:solidFill>
                  <a:srgbClr val="DBA354"/>
                </a:solidFill>
                <a:latin typeface="Times New Roman"/>
                <a:cs typeface="Times New Roman"/>
              </a:rPr>
              <a:t> 	</a:t>
            </a:r>
            <a:r>
              <a:rPr sz="5400" strike="sngStrike" dirty="0">
                <a:solidFill>
                  <a:srgbClr val="DBA354"/>
                </a:solidFill>
                <a:latin typeface="Wingdings"/>
                <a:cs typeface="Wingdings"/>
              </a:rPr>
              <a:t></a:t>
            </a:r>
            <a:endParaRPr sz="5400">
              <a:latin typeface="Wingdings"/>
              <a:cs typeface="Wingding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32603" y="1933955"/>
            <a:ext cx="3119755" cy="1905"/>
          </a:xfrm>
          <a:custGeom>
            <a:avLst/>
            <a:gdLst/>
            <a:ahLst/>
            <a:cxnLst/>
            <a:rect l="l" t="t" r="r" b="b"/>
            <a:pathLst>
              <a:path w="3119754" h="1905">
                <a:moveTo>
                  <a:pt x="3119754" y="1651"/>
                </a:moveTo>
                <a:lnTo>
                  <a:pt x="0" y="0"/>
                </a:lnTo>
              </a:path>
            </a:pathLst>
          </a:custGeom>
          <a:ln w="12192">
            <a:solidFill>
              <a:srgbClr val="DBA3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7283" y="623061"/>
            <a:ext cx="27552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5" dirty="0">
                <a:solidFill>
                  <a:srgbClr val="885D1D"/>
                </a:solidFill>
                <a:latin typeface="Cambria"/>
                <a:cs typeface="Cambria"/>
              </a:rPr>
              <a:t>Speaker?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499230" y="1982495"/>
            <a:ext cx="5522595" cy="420814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spc="114" dirty="0">
                <a:solidFill>
                  <a:srgbClr val="863623"/>
                </a:solidFill>
                <a:latin typeface="Wingdings"/>
                <a:cs typeface="Wingdings"/>
              </a:rPr>
              <a:t></a:t>
            </a:r>
            <a:r>
              <a:rPr sz="2800" spc="114" dirty="0">
                <a:solidFill>
                  <a:srgbClr val="252525"/>
                </a:solidFill>
                <a:latin typeface="Cambria"/>
                <a:cs typeface="Cambria"/>
              </a:rPr>
              <a:t>Duke</a:t>
            </a:r>
            <a:r>
              <a:rPr sz="2800" spc="9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800" spc="95" dirty="0">
                <a:solidFill>
                  <a:srgbClr val="252525"/>
                </a:solidFill>
                <a:latin typeface="Cambria"/>
                <a:cs typeface="Cambria"/>
              </a:rPr>
              <a:t>Alfonso</a:t>
            </a:r>
            <a:r>
              <a:rPr sz="2800" spc="8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800" spc="30" dirty="0">
                <a:solidFill>
                  <a:srgbClr val="252525"/>
                </a:solidFill>
                <a:latin typeface="Cambria"/>
                <a:cs typeface="Cambria"/>
              </a:rPr>
              <a:t>II</a:t>
            </a:r>
            <a:r>
              <a:rPr sz="2800" spc="60" dirty="0">
                <a:solidFill>
                  <a:srgbClr val="252525"/>
                </a:solidFill>
                <a:latin typeface="Cambria"/>
                <a:cs typeface="Cambria"/>
              </a:rPr>
              <a:t> of</a:t>
            </a:r>
            <a:r>
              <a:rPr sz="2800" spc="9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252525"/>
                </a:solidFill>
                <a:latin typeface="Cambria"/>
                <a:cs typeface="Cambria"/>
              </a:rPr>
              <a:t>Ferrara,</a:t>
            </a:r>
            <a:r>
              <a:rPr sz="2800" spc="7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800" spc="55" dirty="0">
                <a:solidFill>
                  <a:srgbClr val="252525"/>
                </a:solidFill>
                <a:latin typeface="Cambria"/>
                <a:cs typeface="Cambria"/>
              </a:rPr>
              <a:t>Italy.</a:t>
            </a:r>
            <a:endParaRPr sz="2800">
              <a:latin typeface="Cambria"/>
              <a:cs typeface="Cambria"/>
            </a:endParaRPr>
          </a:p>
          <a:p>
            <a:pPr marL="378460" marR="652145" indent="-365760">
              <a:lnSpc>
                <a:spcPct val="100000"/>
              </a:lnSpc>
              <a:spcBef>
                <a:spcPts val="675"/>
              </a:spcBef>
            </a:pPr>
            <a:r>
              <a:rPr sz="2800" spc="55" dirty="0">
                <a:solidFill>
                  <a:srgbClr val="863623"/>
                </a:solidFill>
                <a:latin typeface="Wingdings"/>
                <a:cs typeface="Wingdings"/>
              </a:rPr>
              <a:t></a:t>
            </a:r>
            <a:r>
              <a:rPr sz="2800" spc="55" dirty="0">
                <a:solidFill>
                  <a:srgbClr val="252525"/>
                </a:solidFill>
                <a:latin typeface="Cambria"/>
                <a:cs typeface="Cambria"/>
              </a:rPr>
              <a:t>In</a:t>
            </a:r>
            <a:r>
              <a:rPr sz="2800" spc="6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800" spc="-95" dirty="0">
                <a:solidFill>
                  <a:srgbClr val="252525"/>
                </a:solidFill>
                <a:latin typeface="Cambria"/>
                <a:cs typeface="Cambria"/>
              </a:rPr>
              <a:t>1561,</a:t>
            </a:r>
            <a:r>
              <a:rPr sz="2800" spc="6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252525"/>
                </a:solidFill>
                <a:latin typeface="Cambria"/>
                <a:cs typeface="Cambria"/>
              </a:rPr>
              <a:t>the</a:t>
            </a:r>
            <a:r>
              <a:rPr sz="2800" spc="7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800" spc="105" dirty="0">
                <a:solidFill>
                  <a:srgbClr val="252525"/>
                </a:solidFill>
                <a:latin typeface="Cambria"/>
                <a:cs typeface="Cambria"/>
              </a:rPr>
              <a:t>Duke’s</a:t>
            </a:r>
            <a:r>
              <a:rPr sz="2800" spc="7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252525"/>
                </a:solidFill>
                <a:latin typeface="Cambria"/>
                <a:cs typeface="Cambria"/>
              </a:rPr>
              <a:t>first</a:t>
            </a:r>
            <a:r>
              <a:rPr sz="2800" spc="7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800" spc="60" dirty="0">
                <a:solidFill>
                  <a:srgbClr val="252525"/>
                </a:solidFill>
                <a:latin typeface="Cambria"/>
                <a:cs typeface="Cambria"/>
              </a:rPr>
              <a:t>wife </a:t>
            </a:r>
            <a:r>
              <a:rPr sz="2800" spc="-60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800" spc="55" dirty="0">
                <a:solidFill>
                  <a:srgbClr val="252525"/>
                </a:solidFill>
                <a:latin typeface="Cambria"/>
                <a:cs typeface="Cambria"/>
              </a:rPr>
              <a:t>Lucrezia</a:t>
            </a:r>
            <a:r>
              <a:rPr sz="2800" spc="7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800" spc="75" dirty="0">
                <a:solidFill>
                  <a:srgbClr val="252525"/>
                </a:solidFill>
                <a:latin typeface="Cambria"/>
                <a:cs typeface="Cambria"/>
              </a:rPr>
              <a:t>died </a:t>
            </a:r>
            <a:r>
              <a:rPr sz="2800" spc="50" dirty="0">
                <a:solidFill>
                  <a:srgbClr val="252525"/>
                </a:solidFill>
                <a:latin typeface="Cambria"/>
                <a:cs typeface="Cambria"/>
              </a:rPr>
              <a:t>in</a:t>
            </a:r>
            <a:r>
              <a:rPr sz="2800" spc="6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800" spc="45" dirty="0">
                <a:solidFill>
                  <a:srgbClr val="252525"/>
                </a:solidFill>
                <a:latin typeface="Cambria"/>
                <a:cs typeface="Cambria"/>
              </a:rPr>
              <a:t>suspicious </a:t>
            </a:r>
            <a:r>
              <a:rPr sz="2800" spc="5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800" spc="25" dirty="0">
                <a:solidFill>
                  <a:srgbClr val="252525"/>
                </a:solidFill>
                <a:latin typeface="Cambria"/>
                <a:cs typeface="Cambria"/>
              </a:rPr>
              <a:t>circumstances.</a:t>
            </a:r>
            <a:endParaRPr sz="2800">
              <a:latin typeface="Cambria"/>
              <a:cs typeface="Cambria"/>
            </a:endParaRPr>
          </a:p>
          <a:p>
            <a:pPr marL="378460" marR="582930" indent="-365760">
              <a:lnSpc>
                <a:spcPct val="100000"/>
              </a:lnSpc>
              <a:spcBef>
                <a:spcPts val="675"/>
              </a:spcBef>
            </a:pPr>
            <a:r>
              <a:rPr sz="2800" spc="15" dirty="0">
                <a:solidFill>
                  <a:srgbClr val="863623"/>
                </a:solidFill>
                <a:latin typeface="Wingdings"/>
                <a:cs typeface="Wingdings"/>
              </a:rPr>
              <a:t></a:t>
            </a:r>
            <a:r>
              <a:rPr sz="2800" spc="15" dirty="0">
                <a:solidFill>
                  <a:srgbClr val="252525"/>
                </a:solidFill>
                <a:latin typeface="Cambria"/>
                <a:cs typeface="Cambria"/>
              </a:rPr>
              <a:t>There</a:t>
            </a:r>
            <a:r>
              <a:rPr sz="2800" spc="4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800" spc="10" dirty="0">
                <a:solidFill>
                  <a:srgbClr val="252525"/>
                </a:solidFill>
                <a:latin typeface="Cambria"/>
                <a:cs typeface="Cambria"/>
              </a:rPr>
              <a:t>were</a:t>
            </a:r>
            <a:r>
              <a:rPr sz="2800" spc="7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800" spc="45" dirty="0">
                <a:solidFill>
                  <a:srgbClr val="252525"/>
                </a:solidFill>
                <a:latin typeface="Cambria"/>
                <a:cs typeface="Cambria"/>
              </a:rPr>
              <a:t>rumours</a:t>
            </a:r>
            <a:r>
              <a:rPr sz="2800" spc="6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800" spc="10" dirty="0">
                <a:solidFill>
                  <a:srgbClr val="252525"/>
                </a:solidFill>
                <a:latin typeface="Cambria"/>
                <a:cs typeface="Cambria"/>
              </a:rPr>
              <a:t>she</a:t>
            </a:r>
            <a:r>
              <a:rPr sz="2800" spc="7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800" spc="55" dirty="0">
                <a:solidFill>
                  <a:srgbClr val="252525"/>
                </a:solidFill>
                <a:latin typeface="Cambria"/>
                <a:cs typeface="Cambria"/>
              </a:rPr>
              <a:t>was </a:t>
            </a:r>
            <a:r>
              <a:rPr sz="2800" spc="-60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800" spc="55" dirty="0">
                <a:solidFill>
                  <a:srgbClr val="252525"/>
                </a:solidFill>
                <a:latin typeface="Cambria"/>
                <a:cs typeface="Cambria"/>
              </a:rPr>
              <a:t>poisoned.</a:t>
            </a:r>
            <a:endParaRPr sz="2800">
              <a:latin typeface="Cambria"/>
              <a:cs typeface="Cambria"/>
            </a:endParaRPr>
          </a:p>
          <a:p>
            <a:pPr marL="378460" marR="638175" indent="-365760">
              <a:lnSpc>
                <a:spcPct val="100000"/>
              </a:lnSpc>
              <a:spcBef>
                <a:spcPts val="670"/>
              </a:spcBef>
            </a:pPr>
            <a:r>
              <a:rPr sz="2800" spc="85" dirty="0">
                <a:solidFill>
                  <a:srgbClr val="863623"/>
                </a:solidFill>
                <a:latin typeface="Wingdings"/>
                <a:cs typeface="Wingdings"/>
              </a:rPr>
              <a:t></a:t>
            </a:r>
            <a:r>
              <a:rPr sz="2800" spc="85" dirty="0">
                <a:solidFill>
                  <a:srgbClr val="252525"/>
                </a:solidFill>
                <a:latin typeface="Cambria"/>
                <a:cs typeface="Cambria"/>
              </a:rPr>
              <a:t>Hearing</a:t>
            </a:r>
            <a:r>
              <a:rPr sz="2800" spc="5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800" spc="35" dirty="0">
                <a:solidFill>
                  <a:srgbClr val="252525"/>
                </a:solidFill>
                <a:latin typeface="Cambria"/>
                <a:cs typeface="Cambria"/>
              </a:rPr>
              <a:t>about</a:t>
            </a:r>
            <a:r>
              <a:rPr sz="2800" spc="7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800" spc="10" dirty="0">
                <a:solidFill>
                  <a:srgbClr val="252525"/>
                </a:solidFill>
                <a:latin typeface="Cambria"/>
                <a:cs typeface="Cambria"/>
              </a:rPr>
              <a:t>this</a:t>
            </a:r>
            <a:r>
              <a:rPr sz="2800" spc="7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800" spc="25" dirty="0">
                <a:solidFill>
                  <a:srgbClr val="252525"/>
                </a:solidFill>
                <a:latin typeface="Cambria"/>
                <a:cs typeface="Cambria"/>
              </a:rPr>
              <a:t>event </a:t>
            </a:r>
            <a:r>
              <a:rPr sz="2800" spc="3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800" spc="35" dirty="0">
                <a:solidFill>
                  <a:srgbClr val="252525"/>
                </a:solidFill>
                <a:latin typeface="Cambria"/>
                <a:cs typeface="Cambria"/>
              </a:rPr>
              <a:t>inspired</a:t>
            </a:r>
            <a:r>
              <a:rPr sz="2800" spc="5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800" spc="10" dirty="0">
                <a:solidFill>
                  <a:srgbClr val="252525"/>
                </a:solidFill>
                <a:latin typeface="Cambria"/>
                <a:cs typeface="Cambria"/>
              </a:rPr>
              <a:t>Robert</a:t>
            </a:r>
            <a:r>
              <a:rPr sz="2800" spc="60" dirty="0">
                <a:solidFill>
                  <a:srgbClr val="252525"/>
                </a:solidFill>
                <a:latin typeface="Cambria"/>
                <a:cs typeface="Cambria"/>
              </a:rPr>
              <a:t> Browning</a:t>
            </a:r>
            <a:r>
              <a:rPr sz="2800" spc="7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800" spc="-5" dirty="0">
                <a:solidFill>
                  <a:srgbClr val="252525"/>
                </a:solidFill>
                <a:latin typeface="Cambria"/>
                <a:cs typeface="Cambria"/>
              </a:rPr>
              <a:t>to </a:t>
            </a:r>
            <a:r>
              <a:rPr sz="2800" spc="-60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800" spc="15" dirty="0">
                <a:solidFill>
                  <a:srgbClr val="252525"/>
                </a:solidFill>
                <a:latin typeface="Cambria"/>
                <a:cs typeface="Cambria"/>
              </a:rPr>
              <a:t>write</a:t>
            </a:r>
            <a:r>
              <a:rPr sz="2800" spc="7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252525"/>
                </a:solidFill>
                <a:latin typeface="Cambria"/>
                <a:cs typeface="Cambria"/>
              </a:rPr>
              <a:t>the</a:t>
            </a:r>
            <a:r>
              <a:rPr sz="2800" spc="7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800" spc="65" dirty="0">
                <a:solidFill>
                  <a:srgbClr val="252525"/>
                </a:solidFill>
                <a:latin typeface="Cambria"/>
                <a:cs typeface="Cambria"/>
              </a:rPr>
              <a:t>poem</a:t>
            </a:r>
            <a:r>
              <a:rPr sz="2800" spc="8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800" spc="45" dirty="0">
                <a:solidFill>
                  <a:srgbClr val="252525"/>
                </a:solidFill>
                <a:latin typeface="Cambria"/>
                <a:cs typeface="Cambria"/>
              </a:rPr>
              <a:t>in</a:t>
            </a:r>
            <a:r>
              <a:rPr sz="2800" spc="7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800" spc="-100" dirty="0">
                <a:solidFill>
                  <a:srgbClr val="252525"/>
                </a:solidFill>
                <a:latin typeface="Cambria"/>
                <a:cs typeface="Cambria"/>
              </a:rPr>
              <a:t>1842.</a:t>
            </a:r>
            <a:endParaRPr sz="2800">
              <a:latin typeface="Cambria"/>
              <a:cs typeface="Cambri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67639" y="2048510"/>
            <a:ext cx="2976880" cy="3996690"/>
            <a:chOff x="167639" y="2048510"/>
            <a:chExt cx="2976880" cy="399669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4715" y="2275332"/>
              <a:ext cx="2522220" cy="35433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67640" y="2048509"/>
              <a:ext cx="2976880" cy="3996690"/>
            </a:xfrm>
            <a:custGeom>
              <a:avLst/>
              <a:gdLst/>
              <a:ahLst/>
              <a:cxnLst/>
              <a:rect l="l" t="t" r="r" b="b"/>
              <a:pathLst>
                <a:path w="2976880" h="3996690">
                  <a:moveTo>
                    <a:pt x="2793492" y="182880"/>
                  </a:moveTo>
                  <a:lnTo>
                    <a:pt x="2747772" y="182880"/>
                  </a:lnTo>
                  <a:lnTo>
                    <a:pt x="2747772" y="228600"/>
                  </a:lnTo>
                  <a:lnTo>
                    <a:pt x="2747772" y="3768090"/>
                  </a:lnTo>
                  <a:lnTo>
                    <a:pt x="228600" y="3768090"/>
                  </a:lnTo>
                  <a:lnTo>
                    <a:pt x="228600" y="228600"/>
                  </a:lnTo>
                  <a:lnTo>
                    <a:pt x="2747772" y="228600"/>
                  </a:lnTo>
                  <a:lnTo>
                    <a:pt x="2747772" y="182880"/>
                  </a:lnTo>
                  <a:lnTo>
                    <a:pt x="182880" y="182880"/>
                  </a:lnTo>
                  <a:lnTo>
                    <a:pt x="182880" y="228600"/>
                  </a:lnTo>
                  <a:lnTo>
                    <a:pt x="182880" y="3768090"/>
                  </a:lnTo>
                  <a:lnTo>
                    <a:pt x="182880" y="3813810"/>
                  </a:lnTo>
                  <a:lnTo>
                    <a:pt x="2793492" y="3813810"/>
                  </a:lnTo>
                  <a:lnTo>
                    <a:pt x="2793492" y="3768610"/>
                  </a:lnTo>
                  <a:lnTo>
                    <a:pt x="2793492" y="3768090"/>
                  </a:lnTo>
                  <a:lnTo>
                    <a:pt x="2793492" y="228600"/>
                  </a:lnTo>
                  <a:lnTo>
                    <a:pt x="2793492" y="228346"/>
                  </a:lnTo>
                  <a:lnTo>
                    <a:pt x="2793492" y="182880"/>
                  </a:lnTo>
                  <a:close/>
                </a:path>
                <a:path w="2976880" h="3996690">
                  <a:moveTo>
                    <a:pt x="2976372" y="0"/>
                  </a:moveTo>
                  <a:lnTo>
                    <a:pt x="2839212" y="0"/>
                  </a:lnTo>
                  <a:lnTo>
                    <a:pt x="2839212" y="137160"/>
                  </a:lnTo>
                  <a:lnTo>
                    <a:pt x="2839212" y="3859530"/>
                  </a:lnTo>
                  <a:lnTo>
                    <a:pt x="137160" y="3859530"/>
                  </a:lnTo>
                  <a:lnTo>
                    <a:pt x="137160" y="137160"/>
                  </a:lnTo>
                  <a:lnTo>
                    <a:pt x="2839212" y="137160"/>
                  </a:lnTo>
                  <a:lnTo>
                    <a:pt x="2839212" y="0"/>
                  </a:lnTo>
                  <a:lnTo>
                    <a:pt x="0" y="0"/>
                  </a:lnTo>
                  <a:lnTo>
                    <a:pt x="0" y="137160"/>
                  </a:lnTo>
                  <a:lnTo>
                    <a:pt x="0" y="3859530"/>
                  </a:lnTo>
                  <a:lnTo>
                    <a:pt x="0" y="3996690"/>
                  </a:lnTo>
                  <a:lnTo>
                    <a:pt x="2976372" y="3996690"/>
                  </a:lnTo>
                  <a:lnTo>
                    <a:pt x="2976372" y="3860050"/>
                  </a:lnTo>
                  <a:lnTo>
                    <a:pt x="2976372" y="3859530"/>
                  </a:lnTo>
                  <a:lnTo>
                    <a:pt x="2976372" y="137160"/>
                  </a:lnTo>
                  <a:lnTo>
                    <a:pt x="2976372" y="136906"/>
                  </a:lnTo>
                  <a:lnTo>
                    <a:pt x="2976372" y="0"/>
                  </a:lnTo>
                  <a:close/>
                </a:path>
              </a:pathLst>
            </a:custGeom>
            <a:solidFill>
              <a:srgbClr val="4A0F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226433" y="1405890"/>
            <a:ext cx="7112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DBA354"/>
                </a:solidFill>
                <a:latin typeface="Wingdings"/>
                <a:cs typeface="Wingdings"/>
              </a:rPr>
              <a:t></a:t>
            </a:r>
            <a:endParaRPr sz="5400">
              <a:latin typeface="Wingdings"/>
              <a:cs typeface="Wingding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58875" y="1927605"/>
            <a:ext cx="6800215" cy="17780"/>
            <a:chOff x="1158875" y="1927605"/>
            <a:chExt cx="6800215" cy="17780"/>
          </a:xfrm>
        </p:grpSpPr>
        <p:sp>
          <p:nvSpPr>
            <p:cNvPr id="5" name="object 5"/>
            <p:cNvSpPr/>
            <p:nvPr/>
          </p:nvSpPr>
          <p:spPr>
            <a:xfrm>
              <a:off x="1165860" y="1937829"/>
              <a:ext cx="3132455" cy="0"/>
            </a:xfrm>
            <a:custGeom>
              <a:avLst/>
              <a:gdLst/>
              <a:ahLst/>
              <a:cxnLst/>
              <a:rect l="l" t="t" r="r" b="b"/>
              <a:pathLst>
                <a:path w="3132454">
                  <a:moveTo>
                    <a:pt x="0" y="0"/>
                  </a:moveTo>
                  <a:lnTo>
                    <a:pt x="1264920" y="0"/>
                  </a:lnTo>
                </a:path>
                <a:path w="3132454">
                  <a:moveTo>
                    <a:pt x="1402080" y="0"/>
                  </a:moveTo>
                  <a:lnTo>
                    <a:pt x="3131947" y="0"/>
                  </a:lnTo>
                </a:path>
              </a:pathLst>
            </a:custGeom>
            <a:ln w="13843">
              <a:solidFill>
                <a:srgbClr val="DBA3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832603" y="1933955"/>
              <a:ext cx="3119755" cy="1905"/>
            </a:xfrm>
            <a:custGeom>
              <a:avLst/>
              <a:gdLst/>
              <a:ahLst/>
              <a:cxnLst/>
              <a:rect l="l" t="t" r="r" b="b"/>
              <a:pathLst>
                <a:path w="3119754" h="1905">
                  <a:moveTo>
                    <a:pt x="3119754" y="1651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DBA3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634742" y="2187698"/>
            <a:ext cx="3988435" cy="434213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400" dirty="0">
                <a:solidFill>
                  <a:srgbClr val="863623"/>
                </a:solidFill>
                <a:latin typeface="Wingdings"/>
                <a:cs typeface="Wingdings"/>
              </a:rPr>
              <a:t></a:t>
            </a:r>
            <a:r>
              <a:rPr sz="2400" spc="-135" dirty="0">
                <a:solidFill>
                  <a:srgbClr val="863623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252525"/>
                </a:solidFill>
                <a:latin typeface="Palatino Linotype"/>
                <a:cs typeface="Palatino Linotype"/>
              </a:rPr>
              <a:t>Dramatic</a:t>
            </a:r>
            <a:r>
              <a:rPr sz="2400" b="1" spc="-20" dirty="0">
                <a:solidFill>
                  <a:srgbClr val="252525"/>
                </a:solidFill>
                <a:latin typeface="Palatino Linotype"/>
                <a:cs typeface="Palatino Linotype"/>
              </a:rPr>
              <a:t> </a:t>
            </a:r>
            <a:r>
              <a:rPr sz="2400" b="1" spc="-10" dirty="0">
                <a:solidFill>
                  <a:srgbClr val="252525"/>
                </a:solidFill>
                <a:latin typeface="Palatino Linotype"/>
                <a:cs typeface="Palatino Linotype"/>
              </a:rPr>
              <a:t>monologue</a:t>
            </a:r>
            <a:endParaRPr sz="2400">
              <a:latin typeface="Palatino Linotype"/>
              <a:cs typeface="Palatino Linotype"/>
            </a:endParaRPr>
          </a:p>
          <a:p>
            <a:pPr marL="378460" marR="215900" indent="-366395">
              <a:lnSpc>
                <a:spcPct val="100000"/>
              </a:lnSpc>
              <a:spcBef>
                <a:spcPts val="580"/>
              </a:spcBef>
            </a:pPr>
            <a:r>
              <a:rPr sz="2400" dirty="0">
                <a:solidFill>
                  <a:srgbClr val="863623"/>
                </a:solidFill>
                <a:latin typeface="Wingdings"/>
                <a:cs typeface="Wingdings"/>
              </a:rPr>
              <a:t></a:t>
            </a:r>
            <a:r>
              <a:rPr sz="2400" spc="-130" dirty="0">
                <a:solidFill>
                  <a:srgbClr val="863623"/>
                </a:solidFill>
                <a:latin typeface="Times New Roman"/>
                <a:cs typeface="Times New Roman"/>
              </a:rPr>
              <a:t> </a:t>
            </a:r>
            <a:r>
              <a:rPr sz="2400" spc="30" dirty="0">
                <a:solidFill>
                  <a:srgbClr val="252525"/>
                </a:solidFill>
                <a:latin typeface="Cambria"/>
                <a:cs typeface="Cambria"/>
              </a:rPr>
              <a:t>The</a:t>
            </a:r>
            <a:r>
              <a:rPr sz="2400" spc="6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110" dirty="0">
                <a:solidFill>
                  <a:srgbClr val="252525"/>
                </a:solidFill>
                <a:latin typeface="Cambria"/>
                <a:cs typeface="Cambria"/>
              </a:rPr>
              <a:t>Duke</a:t>
            </a:r>
            <a:r>
              <a:rPr sz="2400" spc="6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25" dirty="0">
                <a:solidFill>
                  <a:srgbClr val="252525"/>
                </a:solidFill>
                <a:latin typeface="Cambria"/>
                <a:cs typeface="Cambria"/>
              </a:rPr>
              <a:t>speaks</a:t>
            </a:r>
            <a:r>
              <a:rPr sz="2400" spc="4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35" dirty="0">
                <a:solidFill>
                  <a:srgbClr val="252525"/>
                </a:solidFill>
                <a:latin typeface="Cambria"/>
                <a:cs typeface="Cambria"/>
              </a:rPr>
              <a:t>about</a:t>
            </a:r>
            <a:r>
              <a:rPr sz="2400" spc="6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25" dirty="0">
                <a:solidFill>
                  <a:srgbClr val="252525"/>
                </a:solidFill>
                <a:latin typeface="Cambria"/>
                <a:cs typeface="Cambria"/>
              </a:rPr>
              <a:t>a </a:t>
            </a:r>
            <a:r>
              <a:rPr sz="2400" spc="-51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252525"/>
                </a:solidFill>
                <a:latin typeface="Palatino Linotype"/>
                <a:cs typeface="Palatino Linotype"/>
              </a:rPr>
              <a:t>dramatic </a:t>
            </a:r>
            <a:r>
              <a:rPr sz="2400" b="1" spc="-5" dirty="0">
                <a:solidFill>
                  <a:srgbClr val="252525"/>
                </a:solidFill>
                <a:latin typeface="Palatino Linotype"/>
                <a:cs typeface="Palatino Linotype"/>
              </a:rPr>
              <a:t>moment </a:t>
            </a:r>
            <a:r>
              <a:rPr sz="2400" spc="40" dirty="0">
                <a:solidFill>
                  <a:srgbClr val="252525"/>
                </a:solidFill>
                <a:latin typeface="Cambria"/>
                <a:cs typeface="Cambria"/>
              </a:rPr>
              <a:t>in </a:t>
            </a:r>
            <a:r>
              <a:rPr sz="2400" spc="25" dirty="0">
                <a:solidFill>
                  <a:srgbClr val="252525"/>
                </a:solidFill>
                <a:latin typeface="Cambria"/>
                <a:cs typeface="Cambria"/>
              </a:rPr>
              <a:t>his </a:t>
            </a:r>
            <a:r>
              <a:rPr sz="2400" spc="3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45" dirty="0">
                <a:solidFill>
                  <a:srgbClr val="252525"/>
                </a:solidFill>
                <a:latin typeface="Cambria"/>
                <a:cs typeface="Cambria"/>
              </a:rPr>
              <a:t>life.</a:t>
            </a:r>
            <a:endParaRPr sz="2400">
              <a:latin typeface="Cambria"/>
              <a:cs typeface="Cambria"/>
            </a:endParaRPr>
          </a:p>
          <a:p>
            <a:pPr marL="378460" marR="5080" indent="-366395" algn="just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solidFill>
                  <a:srgbClr val="863623"/>
                </a:solidFill>
                <a:latin typeface="Wingdings"/>
                <a:cs typeface="Wingdings"/>
              </a:rPr>
              <a:t></a:t>
            </a:r>
            <a:r>
              <a:rPr sz="2400" spc="-135" dirty="0">
                <a:solidFill>
                  <a:srgbClr val="863623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252525"/>
                </a:solidFill>
                <a:latin typeface="Palatino Linotype"/>
                <a:cs typeface="Palatino Linotype"/>
              </a:rPr>
              <a:t>He</a:t>
            </a:r>
            <a:r>
              <a:rPr sz="2400" b="1" spc="-20" dirty="0">
                <a:solidFill>
                  <a:srgbClr val="252525"/>
                </a:solidFill>
                <a:latin typeface="Palatino Linotype"/>
                <a:cs typeface="Palatino Linotype"/>
              </a:rPr>
              <a:t> </a:t>
            </a:r>
            <a:r>
              <a:rPr sz="2400" b="1" dirty="0">
                <a:solidFill>
                  <a:srgbClr val="252525"/>
                </a:solidFill>
                <a:latin typeface="Palatino Linotype"/>
                <a:cs typeface="Palatino Linotype"/>
              </a:rPr>
              <a:t>speaks</a:t>
            </a:r>
            <a:r>
              <a:rPr sz="2400" b="1" spc="-45" dirty="0">
                <a:solidFill>
                  <a:srgbClr val="252525"/>
                </a:solidFill>
                <a:latin typeface="Palatino Linotype"/>
                <a:cs typeface="Palatino Linotype"/>
              </a:rPr>
              <a:t> </a:t>
            </a:r>
            <a:r>
              <a:rPr sz="2400" b="1" dirty="0">
                <a:solidFill>
                  <a:srgbClr val="252525"/>
                </a:solidFill>
                <a:latin typeface="Palatino Linotype"/>
                <a:cs typeface="Palatino Linotype"/>
              </a:rPr>
              <a:t>to</a:t>
            </a:r>
            <a:r>
              <a:rPr sz="2400" b="1" spc="-5" dirty="0">
                <a:solidFill>
                  <a:srgbClr val="252525"/>
                </a:solidFill>
                <a:latin typeface="Palatino Linotype"/>
                <a:cs typeface="Palatino Linotype"/>
              </a:rPr>
              <a:t> </a:t>
            </a:r>
            <a:r>
              <a:rPr sz="2400" b="1" dirty="0">
                <a:solidFill>
                  <a:srgbClr val="252525"/>
                </a:solidFill>
                <a:latin typeface="Palatino Linotype"/>
                <a:cs typeface="Palatino Linotype"/>
              </a:rPr>
              <a:t>someone</a:t>
            </a:r>
            <a:r>
              <a:rPr sz="2400" b="1" spc="-25" dirty="0">
                <a:solidFill>
                  <a:srgbClr val="252525"/>
                </a:solidFill>
                <a:latin typeface="Palatino Linotype"/>
                <a:cs typeface="Palatino Linotype"/>
              </a:rPr>
              <a:t> </a:t>
            </a:r>
            <a:r>
              <a:rPr sz="2400" spc="-15" dirty="0">
                <a:solidFill>
                  <a:srgbClr val="252525"/>
                </a:solidFill>
                <a:latin typeface="Cambria"/>
                <a:cs typeface="Cambria"/>
              </a:rPr>
              <a:t>(an </a:t>
            </a:r>
            <a:r>
              <a:rPr sz="2400" spc="-51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20" dirty="0">
                <a:solidFill>
                  <a:srgbClr val="252525"/>
                </a:solidFill>
                <a:latin typeface="Cambria"/>
                <a:cs typeface="Cambria"/>
              </a:rPr>
              <a:t>auditor) </a:t>
            </a:r>
            <a:r>
              <a:rPr sz="2400" spc="30" dirty="0">
                <a:solidFill>
                  <a:srgbClr val="252525"/>
                </a:solidFill>
                <a:latin typeface="Cambria"/>
                <a:cs typeface="Cambria"/>
              </a:rPr>
              <a:t>but </a:t>
            </a:r>
            <a:r>
              <a:rPr sz="2400" spc="60" dirty="0">
                <a:solidFill>
                  <a:srgbClr val="252525"/>
                </a:solidFill>
                <a:latin typeface="Cambria"/>
                <a:cs typeface="Cambria"/>
              </a:rPr>
              <a:t>we don’t </a:t>
            </a:r>
            <a:r>
              <a:rPr sz="2400" spc="5" dirty="0">
                <a:solidFill>
                  <a:srgbClr val="252525"/>
                </a:solidFill>
                <a:latin typeface="Cambria"/>
                <a:cs typeface="Cambria"/>
              </a:rPr>
              <a:t>hear </a:t>
            </a:r>
            <a:r>
              <a:rPr sz="2400" spc="-51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30" dirty="0">
                <a:solidFill>
                  <a:srgbClr val="252525"/>
                </a:solidFill>
                <a:latin typeface="Cambria"/>
                <a:cs typeface="Cambria"/>
              </a:rPr>
              <a:t>them</a:t>
            </a:r>
            <a:r>
              <a:rPr sz="2400" spc="8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25" dirty="0">
                <a:solidFill>
                  <a:srgbClr val="252525"/>
                </a:solidFill>
                <a:latin typeface="Cambria"/>
                <a:cs typeface="Cambria"/>
              </a:rPr>
              <a:t>talk</a:t>
            </a:r>
            <a:r>
              <a:rPr sz="2400" spc="8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40" dirty="0">
                <a:solidFill>
                  <a:srgbClr val="252525"/>
                </a:solidFill>
                <a:latin typeface="Cambria"/>
                <a:cs typeface="Cambria"/>
              </a:rPr>
              <a:t>back.</a:t>
            </a:r>
            <a:endParaRPr sz="2400">
              <a:latin typeface="Cambria"/>
              <a:cs typeface="Cambria"/>
            </a:endParaRPr>
          </a:p>
          <a:p>
            <a:pPr marL="378460" marR="219075" indent="-366395">
              <a:lnSpc>
                <a:spcPct val="100000"/>
              </a:lnSpc>
              <a:spcBef>
                <a:spcPts val="580"/>
              </a:spcBef>
            </a:pPr>
            <a:r>
              <a:rPr sz="2400" dirty="0">
                <a:solidFill>
                  <a:srgbClr val="863623"/>
                </a:solidFill>
                <a:latin typeface="Wingdings"/>
                <a:cs typeface="Wingdings"/>
              </a:rPr>
              <a:t></a:t>
            </a:r>
            <a:r>
              <a:rPr sz="2400" dirty="0">
                <a:solidFill>
                  <a:srgbClr val="863623"/>
                </a:solidFill>
                <a:latin typeface="Times New Roman"/>
                <a:cs typeface="Times New Roman"/>
              </a:rPr>
              <a:t> </a:t>
            </a:r>
            <a:r>
              <a:rPr sz="2400" spc="80" dirty="0">
                <a:solidFill>
                  <a:srgbClr val="252525"/>
                </a:solidFill>
                <a:latin typeface="Cambria"/>
                <a:cs typeface="Cambria"/>
              </a:rPr>
              <a:t>We </a:t>
            </a:r>
            <a:r>
              <a:rPr sz="2400" spc="25" dirty="0">
                <a:solidFill>
                  <a:srgbClr val="252525"/>
                </a:solidFill>
                <a:latin typeface="Cambria"/>
                <a:cs typeface="Cambria"/>
              </a:rPr>
              <a:t>get </a:t>
            </a:r>
            <a:r>
              <a:rPr sz="2400" b="1" spc="-5" dirty="0">
                <a:solidFill>
                  <a:srgbClr val="252525"/>
                </a:solidFill>
                <a:latin typeface="Palatino Linotype"/>
                <a:cs typeface="Palatino Linotype"/>
              </a:rPr>
              <a:t>insight </a:t>
            </a:r>
            <a:r>
              <a:rPr sz="2400" b="1" dirty="0">
                <a:solidFill>
                  <a:srgbClr val="252525"/>
                </a:solidFill>
                <a:latin typeface="Palatino Linotype"/>
                <a:cs typeface="Palatino Linotype"/>
              </a:rPr>
              <a:t>into the </a:t>
            </a:r>
            <a:r>
              <a:rPr sz="2400" b="1" spc="5" dirty="0">
                <a:solidFill>
                  <a:srgbClr val="252525"/>
                </a:solidFill>
                <a:latin typeface="Palatino Linotype"/>
                <a:cs typeface="Palatino Linotype"/>
              </a:rPr>
              <a:t> </a:t>
            </a:r>
            <a:r>
              <a:rPr sz="2400" b="1" dirty="0">
                <a:solidFill>
                  <a:srgbClr val="252525"/>
                </a:solidFill>
                <a:latin typeface="Palatino Linotype"/>
                <a:cs typeface="Palatino Linotype"/>
              </a:rPr>
              <a:t>Duke’s</a:t>
            </a:r>
            <a:r>
              <a:rPr sz="2400" b="1" spc="-65" dirty="0">
                <a:solidFill>
                  <a:srgbClr val="252525"/>
                </a:solidFill>
                <a:latin typeface="Palatino Linotype"/>
                <a:cs typeface="Palatino Linotype"/>
              </a:rPr>
              <a:t> </a:t>
            </a:r>
            <a:r>
              <a:rPr sz="2400" b="1" dirty="0">
                <a:solidFill>
                  <a:srgbClr val="252525"/>
                </a:solidFill>
                <a:latin typeface="Palatino Linotype"/>
                <a:cs typeface="Palatino Linotype"/>
              </a:rPr>
              <a:t>personality</a:t>
            </a:r>
            <a:r>
              <a:rPr sz="2400" b="1" spc="-35" dirty="0">
                <a:solidFill>
                  <a:srgbClr val="252525"/>
                </a:solidFill>
                <a:latin typeface="Palatino Linotype"/>
                <a:cs typeface="Palatino Linotype"/>
              </a:rPr>
              <a:t> </a:t>
            </a:r>
            <a:r>
              <a:rPr sz="2400" spc="45" dirty="0">
                <a:solidFill>
                  <a:srgbClr val="252525"/>
                </a:solidFill>
                <a:latin typeface="Cambria"/>
                <a:cs typeface="Cambria"/>
              </a:rPr>
              <a:t>from </a:t>
            </a:r>
            <a:r>
              <a:rPr sz="2400" spc="-51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55" dirty="0">
                <a:solidFill>
                  <a:srgbClr val="252525"/>
                </a:solidFill>
                <a:latin typeface="Cambria"/>
                <a:cs typeface="Cambria"/>
              </a:rPr>
              <a:t>what</a:t>
            </a:r>
            <a:r>
              <a:rPr sz="2400" spc="6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20" dirty="0">
                <a:solidFill>
                  <a:srgbClr val="252525"/>
                </a:solidFill>
                <a:latin typeface="Cambria"/>
                <a:cs typeface="Cambria"/>
              </a:rPr>
              <a:t>he</a:t>
            </a:r>
            <a:r>
              <a:rPr sz="2400" spc="6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30" dirty="0">
                <a:solidFill>
                  <a:srgbClr val="252525"/>
                </a:solidFill>
                <a:latin typeface="Cambria"/>
                <a:cs typeface="Cambria"/>
              </a:rPr>
              <a:t>says</a:t>
            </a:r>
            <a:r>
              <a:rPr sz="2400" spc="6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252525"/>
                </a:solidFill>
                <a:latin typeface="Cambria"/>
                <a:cs typeface="Cambria"/>
              </a:rPr>
              <a:t>to</a:t>
            </a:r>
            <a:r>
              <a:rPr sz="2400" spc="6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252525"/>
                </a:solidFill>
                <a:latin typeface="Cambria"/>
                <a:cs typeface="Cambria"/>
              </a:rPr>
              <a:t>the </a:t>
            </a:r>
            <a:r>
              <a:rPr sz="2400" spc="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400" spc="10" dirty="0">
                <a:solidFill>
                  <a:srgbClr val="252525"/>
                </a:solidFill>
                <a:latin typeface="Cambria"/>
                <a:cs typeface="Cambria"/>
              </a:rPr>
              <a:t>listener.</a:t>
            </a:r>
            <a:endParaRPr sz="2400">
              <a:latin typeface="Cambria"/>
              <a:cs typeface="Cambri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2859" y="251085"/>
            <a:ext cx="9025255" cy="4755515"/>
            <a:chOff x="22859" y="251085"/>
            <a:chExt cx="9025255" cy="475551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9935" y="1844040"/>
              <a:ext cx="2090927" cy="293522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2860" y="1616709"/>
              <a:ext cx="2545080" cy="3389629"/>
            </a:xfrm>
            <a:custGeom>
              <a:avLst/>
              <a:gdLst/>
              <a:ahLst/>
              <a:cxnLst/>
              <a:rect l="l" t="t" r="r" b="b"/>
              <a:pathLst>
                <a:path w="2545080" h="3389629">
                  <a:moveTo>
                    <a:pt x="2362200" y="182880"/>
                  </a:moveTo>
                  <a:lnTo>
                    <a:pt x="182880" y="182880"/>
                  </a:lnTo>
                  <a:lnTo>
                    <a:pt x="182880" y="228600"/>
                  </a:lnTo>
                  <a:lnTo>
                    <a:pt x="182880" y="3161030"/>
                  </a:lnTo>
                  <a:lnTo>
                    <a:pt x="182880" y="3206750"/>
                  </a:lnTo>
                  <a:lnTo>
                    <a:pt x="2362200" y="3206750"/>
                  </a:lnTo>
                  <a:lnTo>
                    <a:pt x="2362200" y="3161030"/>
                  </a:lnTo>
                  <a:lnTo>
                    <a:pt x="2362200" y="228854"/>
                  </a:lnTo>
                  <a:lnTo>
                    <a:pt x="2316480" y="228854"/>
                  </a:lnTo>
                  <a:lnTo>
                    <a:pt x="2316480" y="3161030"/>
                  </a:lnTo>
                  <a:lnTo>
                    <a:pt x="228600" y="3161030"/>
                  </a:lnTo>
                  <a:lnTo>
                    <a:pt x="228600" y="228600"/>
                  </a:lnTo>
                  <a:lnTo>
                    <a:pt x="2362200" y="228600"/>
                  </a:lnTo>
                  <a:lnTo>
                    <a:pt x="2362200" y="182880"/>
                  </a:lnTo>
                  <a:close/>
                </a:path>
                <a:path w="2545080" h="3389629">
                  <a:moveTo>
                    <a:pt x="254508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0" y="3252470"/>
                  </a:lnTo>
                  <a:lnTo>
                    <a:pt x="0" y="3389630"/>
                  </a:lnTo>
                  <a:lnTo>
                    <a:pt x="2545080" y="3389630"/>
                  </a:lnTo>
                  <a:lnTo>
                    <a:pt x="2545080" y="3252482"/>
                  </a:lnTo>
                  <a:lnTo>
                    <a:pt x="2545080" y="137414"/>
                  </a:lnTo>
                  <a:lnTo>
                    <a:pt x="2407920" y="137414"/>
                  </a:lnTo>
                  <a:lnTo>
                    <a:pt x="2407920" y="3252470"/>
                  </a:lnTo>
                  <a:lnTo>
                    <a:pt x="137160" y="3252470"/>
                  </a:lnTo>
                  <a:lnTo>
                    <a:pt x="137160" y="137160"/>
                  </a:lnTo>
                  <a:lnTo>
                    <a:pt x="2545080" y="137160"/>
                  </a:lnTo>
                  <a:lnTo>
                    <a:pt x="2545080" y="0"/>
                  </a:lnTo>
                  <a:close/>
                </a:path>
              </a:pathLst>
            </a:custGeom>
            <a:solidFill>
              <a:srgbClr val="4A0F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74871" y="261245"/>
              <a:ext cx="8662670" cy="2242185"/>
            </a:xfrm>
            <a:custGeom>
              <a:avLst/>
              <a:gdLst/>
              <a:ahLst/>
              <a:cxnLst/>
              <a:rect l="l" t="t" r="r" b="b"/>
              <a:pathLst>
                <a:path w="8662670" h="2242185">
                  <a:moveTo>
                    <a:pt x="4322945" y="0"/>
                  </a:moveTo>
                  <a:lnTo>
                    <a:pt x="4151358" y="644"/>
                  </a:lnTo>
                  <a:lnTo>
                    <a:pt x="3980387" y="2415"/>
                  </a:lnTo>
                  <a:lnTo>
                    <a:pt x="3810237" y="5302"/>
                  </a:lnTo>
                  <a:lnTo>
                    <a:pt x="3641110" y="9295"/>
                  </a:lnTo>
                  <a:lnTo>
                    <a:pt x="3473213" y="14384"/>
                  </a:lnTo>
                  <a:lnTo>
                    <a:pt x="3306747" y="20560"/>
                  </a:lnTo>
                  <a:lnTo>
                    <a:pt x="3196667" y="25275"/>
                  </a:lnTo>
                  <a:lnTo>
                    <a:pt x="3087374" y="30466"/>
                  </a:lnTo>
                  <a:lnTo>
                    <a:pt x="2978929" y="36130"/>
                  </a:lnTo>
                  <a:lnTo>
                    <a:pt x="2871393" y="42263"/>
                  </a:lnTo>
                  <a:lnTo>
                    <a:pt x="2764826" y="48863"/>
                  </a:lnTo>
                  <a:lnTo>
                    <a:pt x="2659289" y="55926"/>
                  </a:lnTo>
                  <a:lnTo>
                    <a:pt x="2554841" y="63451"/>
                  </a:lnTo>
                  <a:lnTo>
                    <a:pt x="2451544" y="71433"/>
                  </a:lnTo>
                  <a:lnTo>
                    <a:pt x="2349457" y="79870"/>
                  </a:lnTo>
                  <a:lnTo>
                    <a:pt x="2248642" y="88759"/>
                  </a:lnTo>
                  <a:lnTo>
                    <a:pt x="2149159" y="98097"/>
                  </a:lnTo>
                  <a:lnTo>
                    <a:pt x="2051067" y="107882"/>
                  </a:lnTo>
                  <a:lnTo>
                    <a:pt x="1954428" y="118109"/>
                  </a:lnTo>
                  <a:lnTo>
                    <a:pt x="1859302" y="128777"/>
                  </a:lnTo>
                  <a:lnTo>
                    <a:pt x="1765750" y="139882"/>
                  </a:lnTo>
                  <a:lnTo>
                    <a:pt x="1673832" y="151421"/>
                  </a:lnTo>
                  <a:lnTo>
                    <a:pt x="1583608" y="163392"/>
                  </a:lnTo>
                  <a:lnTo>
                    <a:pt x="1495138" y="175792"/>
                  </a:lnTo>
                  <a:lnTo>
                    <a:pt x="1408484" y="188617"/>
                  </a:lnTo>
                  <a:lnTo>
                    <a:pt x="1323706" y="201864"/>
                  </a:lnTo>
                  <a:lnTo>
                    <a:pt x="1240864" y="215532"/>
                  </a:lnTo>
                  <a:lnTo>
                    <a:pt x="1160018" y="229616"/>
                  </a:lnTo>
                  <a:lnTo>
                    <a:pt x="1081229" y="244114"/>
                  </a:lnTo>
                  <a:lnTo>
                    <a:pt x="1004558" y="259023"/>
                  </a:lnTo>
                  <a:lnTo>
                    <a:pt x="930065" y="274339"/>
                  </a:lnTo>
                  <a:lnTo>
                    <a:pt x="857810" y="290061"/>
                  </a:lnTo>
                  <a:lnTo>
                    <a:pt x="787854" y="306185"/>
                  </a:lnTo>
                  <a:lnTo>
                    <a:pt x="720257" y="322708"/>
                  </a:lnTo>
                  <a:lnTo>
                    <a:pt x="655080" y="339628"/>
                  </a:lnTo>
                  <a:lnTo>
                    <a:pt x="592382" y="356940"/>
                  </a:lnTo>
                  <a:lnTo>
                    <a:pt x="532226" y="374643"/>
                  </a:lnTo>
                  <a:lnTo>
                    <a:pt x="491569" y="387291"/>
                  </a:lnTo>
                  <a:lnTo>
                    <a:pt x="452576" y="400013"/>
                  </a:lnTo>
                  <a:lnTo>
                    <a:pt x="415242" y="412804"/>
                  </a:lnTo>
                  <a:lnTo>
                    <a:pt x="345524" y="438584"/>
                  </a:lnTo>
                  <a:lnTo>
                    <a:pt x="282364" y="464602"/>
                  </a:lnTo>
                  <a:lnTo>
                    <a:pt x="225714" y="490830"/>
                  </a:lnTo>
                  <a:lnTo>
                    <a:pt x="175524" y="517241"/>
                  </a:lnTo>
                  <a:lnTo>
                    <a:pt x="131744" y="543805"/>
                  </a:lnTo>
                  <a:lnTo>
                    <a:pt x="94325" y="570496"/>
                  </a:lnTo>
                  <a:lnTo>
                    <a:pt x="63216" y="597284"/>
                  </a:lnTo>
                  <a:lnTo>
                    <a:pt x="28279" y="637588"/>
                  </a:lnTo>
                  <a:lnTo>
                    <a:pt x="7262" y="677954"/>
                  </a:lnTo>
                  <a:lnTo>
                    <a:pt x="0" y="718286"/>
                  </a:lnTo>
                  <a:lnTo>
                    <a:pt x="606" y="731706"/>
                  </a:lnTo>
                  <a:lnTo>
                    <a:pt x="11422" y="771846"/>
                  </a:lnTo>
                  <a:lnTo>
                    <a:pt x="35601" y="811731"/>
                  </a:lnTo>
                  <a:lnTo>
                    <a:pt x="72976" y="851265"/>
                  </a:lnTo>
                  <a:lnTo>
                    <a:pt x="105142" y="877381"/>
                  </a:lnTo>
                  <a:lnTo>
                    <a:pt x="143048" y="903270"/>
                  </a:lnTo>
                  <a:lnTo>
                    <a:pt x="186647" y="928905"/>
                  </a:lnTo>
                  <a:lnTo>
                    <a:pt x="235887" y="954258"/>
                  </a:lnTo>
                  <a:lnTo>
                    <a:pt x="290719" y="979300"/>
                  </a:lnTo>
                  <a:lnTo>
                    <a:pt x="351095" y="1004004"/>
                  </a:lnTo>
                  <a:lnTo>
                    <a:pt x="416963" y="1028341"/>
                  </a:lnTo>
                  <a:lnTo>
                    <a:pt x="488276" y="1052284"/>
                  </a:lnTo>
                  <a:lnTo>
                    <a:pt x="525958" y="1064098"/>
                  </a:lnTo>
                  <a:lnTo>
                    <a:pt x="564982" y="1075803"/>
                  </a:lnTo>
                  <a:lnTo>
                    <a:pt x="605343" y="1087395"/>
                  </a:lnTo>
                  <a:lnTo>
                    <a:pt x="647033" y="1098871"/>
                  </a:lnTo>
                  <a:lnTo>
                    <a:pt x="690047" y="1110228"/>
                  </a:lnTo>
                  <a:lnTo>
                    <a:pt x="734379" y="1121461"/>
                  </a:lnTo>
                  <a:lnTo>
                    <a:pt x="780022" y="1132567"/>
                  </a:lnTo>
                  <a:lnTo>
                    <a:pt x="826971" y="1143542"/>
                  </a:lnTo>
                  <a:lnTo>
                    <a:pt x="875218" y="1154384"/>
                  </a:lnTo>
                  <a:lnTo>
                    <a:pt x="924758" y="1165088"/>
                  </a:lnTo>
                  <a:lnTo>
                    <a:pt x="975585" y="1175652"/>
                  </a:lnTo>
                  <a:lnTo>
                    <a:pt x="1027692" y="1186071"/>
                  </a:lnTo>
                  <a:lnTo>
                    <a:pt x="1081073" y="1196342"/>
                  </a:lnTo>
                  <a:lnTo>
                    <a:pt x="1135722" y="1206461"/>
                  </a:lnTo>
                  <a:lnTo>
                    <a:pt x="1191633" y="1216426"/>
                  </a:lnTo>
                  <a:lnTo>
                    <a:pt x="1248800" y="1226232"/>
                  </a:lnTo>
                  <a:lnTo>
                    <a:pt x="1307216" y="1235876"/>
                  </a:lnTo>
                  <a:lnTo>
                    <a:pt x="1366875" y="1245354"/>
                  </a:lnTo>
                  <a:lnTo>
                    <a:pt x="1427771" y="1254664"/>
                  </a:lnTo>
                  <a:lnTo>
                    <a:pt x="1489898" y="1263801"/>
                  </a:lnTo>
                  <a:lnTo>
                    <a:pt x="1553250" y="1272761"/>
                  </a:lnTo>
                  <a:lnTo>
                    <a:pt x="1617820" y="1281542"/>
                  </a:lnTo>
                  <a:lnTo>
                    <a:pt x="1683603" y="1290140"/>
                  </a:lnTo>
                  <a:lnTo>
                    <a:pt x="1750591" y="1298552"/>
                  </a:lnTo>
                  <a:lnTo>
                    <a:pt x="1818779" y="1306773"/>
                  </a:lnTo>
                  <a:lnTo>
                    <a:pt x="1888161" y="1314800"/>
                  </a:lnTo>
                  <a:lnTo>
                    <a:pt x="1958730" y="1322630"/>
                  </a:lnTo>
                  <a:lnTo>
                    <a:pt x="2030481" y="1330260"/>
                  </a:lnTo>
                  <a:lnTo>
                    <a:pt x="2103407" y="1337685"/>
                  </a:lnTo>
                  <a:lnTo>
                    <a:pt x="2177501" y="1344902"/>
                  </a:lnTo>
                  <a:lnTo>
                    <a:pt x="2252758" y="1351908"/>
                  </a:lnTo>
                  <a:lnTo>
                    <a:pt x="1414177" y="2241670"/>
                  </a:lnTo>
                  <a:lnTo>
                    <a:pt x="3827304" y="1435474"/>
                  </a:lnTo>
                  <a:lnTo>
                    <a:pt x="3888442" y="1436593"/>
                  </a:lnTo>
                  <a:lnTo>
                    <a:pt x="4010563" y="1438394"/>
                  </a:lnTo>
                  <a:lnTo>
                    <a:pt x="4132428" y="1439617"/>
                  </a:lnTo>
                  <a:lnTo>
                    <a:pt x="4253977" y="1440267"/>
                  </a:lnTo>
                  <a:lnTo>
                    <a:pt x="4375148" y="1440350"/>
                  </a:lnTo>
                  <a:lnTo>
                    <a:pt x="4495881" y="1439871"/>
                  </a:lnTo>
                  <a:lnTo>
                    <a:pt x="4616116" y="1438835"/>
                  </a:lnTo>
                  <a:lnTo>
                    <a:pt x="4735791" y="1437247"/>
                  </a:lnTo>
                  <a:lnTo>
                    <a:pt x="4854846" y="1435113"/>
                  </a:lnTo>
                  <a:lnTo>
                    <a:pt x="4973220" y="1432438"/>
                  </a:lnTo>
                  <a:lnTo>
                    <a:pt x="5090853" y="1429227"/>
                  </a:lnTo>
                  <a:lnTo>
                    <a:pt x="5207684" y="1425484"/>
                  </a:lnTo>
                  <a:lnTo>
                    <a:pt x="5323652" y="1421217"/>
                  </a:lnTo>
                  <a:lnTo>
                    <a:pt x="5438696" y="1416429"/>
                  </a:lnTo>
                  <a:lnTo>
                    <a:pt x="5552757" y="1411126"/>
                  </a:lnTo>
                  <a:lnTo>
                    <a:pt x="5665772" y="1405313"/>
                  </a:lnTo>
                  <a:lnTo>
                    <a:pt x="5777681" y="1398995"/>
                  </a:lnTo>
                  <a:lnTo>
                    <a:pt x="5888425" y="1392178"/>
                  </a:lnTo>
                  <a:lnTo>
                    <a:pt x="5997941" y="1384867"/>
                  </a:lnTo>
                  <a:lnTo>
                    <a:pt x="6106169" y="1377067"/>
                  </a:lnTo>
                  <a:lnTo>
                    <a:pt x="6213050" y="1368783"/>
                  </a:lnTo>
                  <a:lnTo>
                    <a:pt x="6318521" y="1360021"/>
                  </a:lnTo>
                  <a:lnTo>
                    <a:pt x="6422522" y="1350785"/>
                  </a:lnTo>
                  <a:lnTo>
                    <a:pt x="6524992" y="1341081"/>
                  </a:lnTo>
                  <a:lnTo>
                    <a:pt x="6625872" y="1330914"/>
                  </a:lnTo>
                  <a:lnTo>
                    <a:pt x="6725099" y="1320290"/>
                  </a:lnTo>
                  <a:lnTo>
                    <a:pt x="6822614" y="1309213"/>
                  </a:lnTo>
                  <a:lnTo>
                    <a:pt x="6918356" y="1297689"/>
                  </a:lnTo>
                  <a:lnTo>
                    <a:pt x="7012264" y="1285723"/>
                  </a:lnTo>
                  <a:lnTo>
                    <a:pt x="7104277" y="1273320"/>
                  </a:lnTo>
                  <a:lnTo>
                    <a:pt x="7194335" y="1260486"/>
                  </a:lnTo>
                  <a:lnTo>
                    <a:pt x="7282376" y="1247225"/>
                  </a:lnTo>
                  <a:lnTo>
                    <a:pt x="7368341" y="1233544"/>
                  </a:lnTo>
                  <a:lnTo>
                    <a:pt x="7452168" y="1219446"/>
                  </a:lnTo>
                  <a:lnTo>
                    <a:pt x="7533798" y="1204938"/>
                  </a:lnTo>
                  <a:lnTo>
                    <a:pt x="7613168" y="1190024"/>
                  </a:lnTo>
                  <a:lnTo>
                    <a:pt x="7690219" y="1174711"/>
                  </a:lnTo>
                  <a:lnTo>
                    <a:pt x="7764889" y="1159002"/>
                  </a:lnTo>
                  <a:lnTo>
                    <a:pt x="7837119" y="1142903"/>
                  </a:lnTo>
                  <a:lnTo>
                    <a:pt x="7906847" y="1126420"/>
                  </a:lnTo>
                  <a:lnTo>
                    <a:pt x="7974013" y="1109558"/>
                  </a:lnTo>
                  <a:lnTo>
                    <a:pt x="8038555" y="1092322"/>
                  </a:lnTo>
                  <a:lnTo>
                    <a:pt x="8100414" y="1074717"/>
                  </a:lnTo>
                  <a:lnTo>
                    <a:pt x="8170972" y="1053130"/>
                  </a:lnTo>
                  <a:lnTo>
                    <a:pt x="8209961" y="1040408"/>
                  </a:lnTo>
                  <a:lnTo>
                    <a:pt x="8247292" y="1027617"/>
                  </a:lnTo>
                  <a:lnTo>
                    <a:pt x="8317004" y="1001837"/>
                  </a:lnTo>
                  <a:lnTo>
                    <a:pt x="8380158" y="975819"/>
                  </a:lnTo>
                  <a:lnTo>
                    <a:pt x="8436802" y="949590"/>
                  </a:lnTo>
                  <a:lnTo>
                    <a:pt x="8486988" y="923180"/>
                  </a:lnTo>
                  <a:lnTo>
                    <a:pt x="8530764" y="896615"/>
                  </a:lnTo>
                  <a:lnTo>
                    <a:pt x="8568179" y="869925"/>
                  </a:lnTo>
                  <a:lnTo>
                    <a:pt x="8599284" y="843137"/>
                  </a:lnTo>
                  <a:lnTo>
                    <a:pt x="8634217" y="802833"/>
                  </a:lnTo>
                  <a:lnTo>
                    <a:pt x="8655230" y="762467"/>
                  </a:lnTo>
                  <a:lnTo>
                    <a:pt x="8662490" y="722135"/>
                  </a:lnTo>
                  <a:lnTo>
                    <a:pt x="8661883" y="708715"/>
                  </a:lnTo>
                  <a:lnTo>
                    <a:pt x="8651065" y="668575"/>
                  </a:lnTo>
                  <a:lnTo>
                    <a:pt x="8626885" y="628690"/>
                  </a:lnTo>
                  <a:lnTo>
                    <a:pt x="8589508" y="589155"/>
                  </a:lnTo>
                  <a:lnTo>
                    <a:pt x="8557342" y="563040"/>
                  </a:lnTo>
                  <a:lnTo>
                    <a:pt x="8519436" y="537151"/>
                  </a:lnTo>
                  <a:lnTo>
                    <a:pt x="8475837" y="511516"/>
                  </a:lnTo>
                  <a:lnTo>
                    <a:pt x="8426597" y="486163"/>
                  </a:lnTo>
                  <a:lnTo>
                    <a:pt x="8371765" y="461121"/>
                  </a:lnTo>
                  <a:lnTo>
                    <a:pt x="8311390" y="436417"/>
                  </a:lnTo>
                  <a:lnTo>
                    <a:pt x="8245522" y="412080"/>
                  </a:lnTo>
                  <a:lnTo>
                    <a:pt x="8174210" y="388137"/>
                  </a:lnTo>
                  <a:lnTo>
                    <a:pt x="8136528" y="376323"/>
                  </a:lnTo>
                  <a:lnTo>
                    <a:pt x="8097504" y="364618"/>
                  </a:lnTo>
                  <a:lnTo>
                    <a:pt x="8057143" y="353025"/>
                  </a:lnTo>
                  <a:lnTo>
                    <a:pt x="8015453" y="341549"/>
                  </a:lnTo>
                  <a:lnTo>
                    <a:pt x="7972439" y="330193"/>
                  </a:lnTo>
                  <a:lnTo>
                    <a:pt x="7928107" y="318960"/>
                  </a:lnTo>
                  <a:lnTo>
                    <a:pt x="7882464" y="307854"/>
                  </a:lnTo>
                  <a:lnTo>
                    <a:pt x="7835516" y="296879"/>
                  </a:lnTo>
                  <a:lnTo>
                    <a:pt x="7787269" y="286037"/>
                  </a:lnTo>
                  <a:lnTo>
                    <a:pt x="7737729" y="275332"/>
                  </a:lnTo>
                  <a:lnTo>
                    <a:pt x="7686902" y="264769"/>
                  </a:lnTo>
                  <a:lnTo>
                    <a:pt x="7634796" y="254350"/>
                  </a:lnTo>
                  <a:lnTo>
                    <a:pt x="7581414" y="244079"/>
                  </a:lnTo>
                  <a:lnTo>
                    <a:pt x="7526765" y="233959"/>
                  </a:lnTo>
                  <a:lnTo>
                    <a:pt x="7470854" y="223995"/>
                  </a:lnTo>
                  <a:lnTo>
                    <a:pt x="7413687" y="214189"/>
                  </a:lnTo>
                  <a:lnTo>
                    <a:pt x="7355271" y="204545"/>
                  </a:lnTo>
                  <a:lnTo>
                    <a:pt x="7295612" y="195066"/>
                  </a:lnTo>
                  <a:lnTo>
                    <a:pt x="7234716" y="185757"/>
                  </a:lnTo>
                  <a:lnTo>
                    <a:pt x="7172588" y="176620"/>
                  </a:lnTo>
                  <a:lnTo>
                    <a:pt x="7109236" y="167659"/>
                  </a:lnTo>
                  <a:lnTo>
                    <a:pt x="7044666" y="158878"/>
                  </a:lnTo>
                  <a:lnTo>
                    <a:pt x="6978883" y="150280"/>
                  </a:lnTo>
                  <a:lnTo>
                    <a:pt x="6911894" y="141869"/>
                  </a:lnTo>
                  <a:lnTo>
                    <a:pt x="6843706" y="133648"/>
                  </a:lnTo>
                  <a:lnTo>
                    <a:pt x="6774323" y="125621"/>
                  </a:lnTo>
                  <a:lnTo>
                    <a:pt x="6703753" y="117791"/>
                  </a:lnTo>
                  <a:lnTo>
                    <a:pt x="6632002" y="110161"/>
                  </a:lnTo>
                  <a:lnTo>
                    <a:pt x="6559076" y="102736"/>
                  </a:lnTo>
                  <a:lnTo>
                    <a:pt x="6484980" y="95519"/>
                  </a:lnTo>
                  <a:lnTo>
                    <a:pt x="6409722" y="88512"/>
                  </a:lnTo>
                  <a:lnTo>
                    <a:pt x="6301667" y="79003"/>
                  </a:lnTo>
                  <a:lnTo>
                    <a:pt x="6192736" y="70049"/>
                  </a:lnTo>
                  <a:lnTo>
                    <a:pt x="6082992" y="61649"/>
                  </a:lnTo>
                  <a:lnTo>
                    <a:pt x="5972494" y="53799"/>
                  </a:lnTo>
                  <a:lnTo>
                    <a:pt x="5861303" y="46496"/>
                  </a:lnTo>
                  <a:lnTo>
                    <a:pt x="5749479" y="39738"/>
                  </a:lnTo>
                  <a:lnTo>
                    <a:pt x="5637083" y="33521"/>
                  </a:lnTo>
                  <a:lnTo>
                    <a:pt x="5524175" y="27843"/>
                  </a:lnTo>
                  <a:lnTo>
                    <a:pt x="5410816" y="22700"/>
                  </a:lnTo>
                  <a:lnTo>
                    <a:pt x="5297066" y="18091"/>
                  </a:lnTo>
                  <a:lnTo>
                    <a:pt x="5182985" y="14011"/>
                  </a:lnTo>
                  <a:lnTo>
                    <a:pt x="5068634" y="10457"/>
                  </a:lnTo>
                  <a:lnTo>
                    <a:pt x="4954073" y="7428"/>
                  </a:lnTo>
                  <a:lnTo>
                    <a:pt x="4839364" y="4919"/>
                  </a:lnTo>
                  <a:lnTo>
                    <a:pt x="4724565" y="2929"/>
                  </a:lnTo>
                  <a:lnTo>
                    <a:pt x="4609739" y="1454"/>
                  </a:lnTo>
                  <a:lnTo>
                    <a:pt x="4494944" y="490"/>
                  </a:lnTo>
                  <a:lnTo>
                    <a:pt x="4322945" y="0"/>
                  </a:lnTo>
                  <a:close/>
                </a:path>
              </a:pathLst>
            </a:custGeom>
            <a:solidFill>
              <a:srgbClr val="8636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74871" y="261245"/>
              <a:ext cx="8662670" cy="2242185"/>
            </a:xfrm>
            <a:custGeom>
              <a:avLst/>
              <a:gdLst/>
              <a:ahLst/>
              <a:cxnLst/>
              <a:rect l="l" t="t" r="r" b="b"/>
              <a:pathLst>
                <a:path w="8662670" h="2242185">
                  <a:moveTo>
                    <a:pt x="1414177" y="2241670"/>
                  </a:moveTo>
                  <a:lnTo>
                    <a:pt x="2252758" y="1351908"/>
                  </a:lnTo>
                  <a:lnTo>
                    <a:pt x="2177501" y="1344902"/>
                  </a:lnTo>
                  <a:lnTo>
                    <a:pt x="2103407" y="1337685"/>
                  </a:lnTo>
                  <a:lnTo>
                    <a:pt x="2030481" y="1330260"/>
                  </a:lnTo>
                  <a:lnTo>
                    <a:pt x="1958730" y="1322630"/>
                  </a:lnTo>
                  <a:lnTo>
                    <a:pt x="1888161" y="1314800"/>
                  </a:lnTo>
                  <a:lnTo>
                    <a:pt x="1818779" y="1306773"/>
                  </a:lnTo>
                  <a:lnTo>
                    <a:pt x="1750591" y="1298552"/>
                  </a:lnTo>
                  <a:lnTo>
                    <a:pt x="1683603" y="1290140"/>
                  </a:lnTo>
                  <a:lnTo>
                    <a:pt x="1617820" y="1281542"/>
                  </a:lnTo>
                  <a:lnTo>
                    <a:pt x="1553250" y="1272761"/>
                  </a:lnTo>
                  <a:lnTo>
                    <a:pt x="1489898" y="1263801"/>
                  </a:lnTo>
                  <a:lnTo>
                    <a:pt x="1427771" y="1254664"/>
                  </a:lnTo>
                  <a:lnTo>
                    <a:pt x="1366875" y="1245354"/>
                  </a:lnTo>
                  <a:lnTo>
                    <a:pt x="1307216" y="1235876"/>
                  </a:lnTo>
                  <a:lnTo>
                    <a:pt x="1248800" y="1226232"/>
                  </a:lnTo>
                  <a:lnTo>
                    <a:pt x="1191633" y="1216426"/>
                  </a:lnTo>
                  <a:lnTo>
                    <a:pt x="1135722" y="1206461"/>
                  </a:lnTo>
                  <a:lnTo>
                    <a:pt x="1081073" y="1196342"/>
                  </a:lnTo>
                  <a:lnTo>
                    <a:pt x="1027692" y="1186071"/>
                  </a:lnTo>
                  <a:lnTo>
                    <a:pt x="975585" y="1175652"/>
                  </a:lnTo>
                  <a:lnTo>
                    <a:pt x="924758" y="1165088"/>
                  </a:lnTo>
                  <a:lnTo>
                    <a:pt x="875218" y="1154384"/>
                  </a:lnTo>
                  <a:lnTo>
                    <a:pt x="826971" y="1143542"/>
                  </a:lnTo>
                  <a:lnTo>
                    <a:pt x="780022" y="1132567"/>
                  </a:lnTo>
                  <a:lnTo>
                    <a:pt x="734379" y="1121461"/>
                  </a:lnTo>
                  <a:lnTo>
                    <a:pt x="690047" y="1110228"/>
                  </a:lnTo>
                  <a:lnTo>
                    <a:pt x="647033" y="1098871"/>
                  </a:lnTo>
                  <a:lnTo>
                    <a:pt x="605343" y="1087395"/>
                  </a:lnTo>
                  <a:lnTo>
                    <a:pt x="564982" y="1075803"/>
                  </a:lnTo>
                  <a:lnTo>
                    <a:pt x="525958" y="1064098"/>
                  </a:lnTo>
                  <a:lnTo>
                    <a:pt x="488276" y="1052284"/>
                  </a:lnTo>
                  <a:lnTo>
                    <a:pt x="451942" y="1040364"/>
                  </a:lnTo>
                  <a:lnTo>
                    <a:pt x="383345" y="1016220"/>
                  </a:lnTo>
                  <a:lnTo>
                    <a:pt x="320217" y="991696"/>
                  </a:lnTo>
                  <a:lnTo>
                    <a:pt x="262607" y="966819"/>
                  </a:lnTo>
                  <a:lnTo>
                    <a:pt x="210565" y="941618"/>
                  </a:lnTo>
                  <a:lnTo>
                    <a:pt x="164139" y="916121"/>
                  </a:lnTo>
                  <a:lnTo>
                    <a:pt x="123381" y="890355"/>
                  </a:lnTo>
                  <a:lnTo>
                    <a:pt x="88338" y="864350"/>
                  </a:lnTo>
                  <a:lnTo>
                    <a:pt x="59062" y="838132"/>
                  </a:lnTo>
                  <a:lnTo>
                    <a:pt x="26067" y="798470"/>
                  </a:lnTo>
                  <a:lnTo>
                    <a:pt x="6323" y="758490"/>
                  </a:lnTo>
                  <a:lnTo>
                    <a:pt x="0" y="718286"/>
                  </a:lnTo>
                  <a:lnTo>
                    <a:pt x="903" y="704851"/>
                  </a:lnTo>
                  <a:lnTo>
                    <a:pt x="12731" y="664498"/>
                  </a:lnTo>
                  <a:lnTo>
                    <a:pt x="38370" y="624142"/>
                  </a:lnTo>
                  <a:lnTo>
                    <a:pt x="77985" y="583880"/>
                  </a:lnTo>
                  <a:lnTo>
                    <a:pt x="112242" y="557137"/>
                  </a:lnTo>
                  <a:lnTo>
                    <a:pt x="152836" y="530506"/>
                  </a:lnTo>
                  <a:lnTo>
                    <a:pt x="199815" y="504015"/>
                  </a:lnTo>
                  <a:lnTo>
                    <a:pt x="253229" y="477692"/>
                  </a:lnTo>
                  <a:lnTo>
                    <a:pt x="313127" y="451565"/>
                  </a:lnTo>
                  <a:lnTo>
                    <a:pt x="379560" y="425662"/>
                  </a:lnTo>
                  <a:lnTo>
                    <a:pt x="452576" y="400013"/>
                  </a:lnTo>
                  <a:lnTo>
                    <a:pt x="491569" y="387291"/>
                  </a:lnTo>
                  <a:lnTo>
                    <a:pt x="532226" y="374643"/>
                  </a:lnTo>
                  <a:lnTo>
                    <a:pt x="592382" y="356940"/>
                  </a:lnTo>
                  <a:lnTo>
                    <a:pt x="655080" y="339628"/>
                  </a:lnTo>
                  <a:lnTo>
                    <a:pt x="720257" y="322708"/>
                  </a:lnTo>
                  <a:lnTo>
                    <a:pt x="787854" y="306185"/>
                  </a:lnTo>
                  <a:lnTo>
                    <a:pt x="857810" y="290061"/>
                  </a:lnTo>
                  <a:lnTo>
                    <a:pt x="930065" y="274339"/>
                  </a:lnTo>
                  <a:lnTo>
                    <a:pt x="1004558" y="259023"/>
                  </a:lnTo>
                  <a:lnTo>
                    <a:pt x="1042625" y="251517"/>
                  </a:lnTo>
                  <a:lnTo>
                    <a:pt x="1081229" y="244114"/>
                  </a:lnTo>
                  <a:lnTo>
                    <a:pt x="1120363" y="236813"/>
                  </a:lnTo>
                  <a:lnTo>
                    <a:pt x="1160018" y="229616"/>
                  </a:lnTo>
                  <a:lnTo>
                    <a:pt x="1200187" y="222522"/>
                  </a:lnTo>
                  <a:lnTo>
                    <a:pt x="1240864" y="215532"/>
                  </a:lnTo>
                  <a:lnTo>
                    <a:pt x="1282039" y="208646"/>
                  </a:lnTo>
                  <a:lnTo>
                    <a:pt x="1323706" y="201864"/>
                  </a:lnTo>
                  <a:lnTo>
                    <a:pt x="1365857" y="195188"/>
                  </a:lnTo>
                  <a:lnTo>
                    <a:pt x="1408484" y="188617"/>
                  </a:lnTo>
                  <a:lnTo>
                    <a:pt x="1451581" y="182151"/>
                  </a:lnTo>
                  <a:lnTo>
                    <a:pt x="1495138" y="175792"/>
                  </a:lnTo>
                  <a:lnTo>
                    <a:pt x="1539150" y="169539"/>
                  </a:lnTo>
                  <a:lnTo>
                    <a:pt x="1583608" y="163392"/>
                  </a:lnTo>
                  <a:lnTo>
                    <a:pt x="1628504" y="157353"/>
                  </a:lnTo>
                  <a:lnTo>
                    <a:pt x="1673832" y="151421"/>
                  </a:lnTo>
                  <a:lnTo>
                    <a:pt x="1719583" y="145598"/>
                  </a:lnTo>
                  <a:lnTo>
                    <a:pt x="1765750" y="139882"/>
                  </a:lnTo>
                  <a:lnTo>
                    <a:pt x="1812326" y="134275"/>
                  </a:lnTo>
                  <a:lnTo>
                    <a:pt x="1859302" y="128777"/>
                  </a:lnTo>
                  <a:lnTo>
                    <a:pt x="1906672" y="123388"/>
                  </a:lnTo>
                  <a:lnTo>
                    <a:pt x="1954428" y="118109"/>
                  </a:lnTo>
                  <a:lnTo>
                    <a:pt x="2002562" y="112940"/>
                  </a:lnTo>
                  <a:lnTo>
                    <a:pt x="2051067" y="107882"/>
                  </a:lnTo>
                  <a:lnTo>
                    <a:pt x="2099935" y="102934"/>
                  </a:lnTo>
                  <a:lnTo>
                    <a:pt x="2149159" y="98097"/>
                  </a:lnTo>
                  <a:lnTo>
                    <a:pt x="2198730" y="93372"/>
                  </a:lnTo>
                  <a:lnTo>
                    <a:pt x="2248642" y="88759"/>
                  </a:lnTo>
                  <a:lnTo>
                    <a:pt x="2298887" y="84258"/>
                  </a:lnTo>
                  <a:lnTo>
                    <a:pt x="2349457" y="79870"/>
                  </a:lnTo>
                  <a:lnTo>
                    <a:pt x="2400345" y="75595"/>
                  </a:lnTo>
                  <a:lnTo>
                    <a:pt x="2451544" y="71433"/>
                  </a:lnTo>
                  <a:lnTo>
                    <a:pt x="2503045" y="67385"/>
                  </a:lnTo>
                  <a:lnTo>
                    <a:pt x="2554841" y="63451"/>
                  </a:lnTo>
                  <a:lnTo>
                    <a:pt x="2606925" y="59631"/>
                  </a:lnTo>
                  <a:lnTo>
                    <a:pt x="2659289" y="55926"/>
                  </a:lnTo>
                  <a:lnTo>
                    <a:pt x="2711925" y="52337"/>
                  </a:lnTo>
                  <a:lnTo>
                    <a:pt x="2764826" y="48863"/>
                  </a:lnTo>
                  <a:lnTo>
                    <a:pt x="2817985" y="45505"/>
                  </a:lnTo>
                  <a:lnTo>
                    <a:pt x="2871393" y="42263"/>
                  </a:lnTo>
                  <a:lnTo>
                    <a:pt x="2925044" y="39138"/>
                  </a:lnTo>
                  <a:lnTo>
                    <a:pt x="2978929" y="36130"/>
                  </a:lnTo>
                  <a:lnTo>
                    <a:pt x="3033042" y="33239"/>
                  </a:lnTo>
                  <a:lnTo>
                    <a:pt x="3087374" y="30466"/>
                  </a:lnTo>
                  <a:lnTo>
                    <a:pt x="3141918" y="27811"/>
                  </a:lnTo>
                  <a:lnTo>
                    <a:pt x="3196667" y="25275"/>
                  </a:lnTo>
                  <a:lnTo>
                    <a:pt x="3251612" y="22858"/>
                  </a:lnTo>
                  <a:lnTo>
                    <a:pt x="3306747" y="20560"/>
                  </a:lnTo>
                  <a:lnTo>
                    <a:pt x="3362064" y="18381"/>
                  </a:lnTo>
                  <a:lnTo>
                    <a:pt x="3417555" y="16322"/>
                  </a:lnTo>
                  <a:lnTo>
                    <a:pt x="3473213" y="14384"/>
                  </a:lnTo>
                  <a:lnTo>
                    <a:pt x="3529030" y="12567"/>
                  </a:lnTo>
                  <a:lnTo>
                    <a:pt x="3584998" y="10870"/>
                  </a:lnTo>
                  <a:lnTo>
                    <a:pt x="3641110" y="9295"/>
                  </a:lnTo>
                  <a:lnTo>
                    <a:pt x="3697359" y="7842"/>
                  </a:lnTo>
                  <a:lnTo>
                    <a:pt x="3753737" y="6511"/>
                  </a:lnTo>
                  <a:lnTo>
                    <a:pt x="3810237" y="5302"/>
                  </a:lnTo>
                  <a:lnTo>
                    <a:pt x="3866850" y="4216"/>
                  </a:lnTo>
                  <a:lnTo>
                    <a:pt x="3923569" y="3254"/>
                  </a:lnTo>
                  <a:lnTo>
                    <a:pt x="3980387" y="2415"/>
                  </a:lnTo>
                  <a:lnTo>
                    <a:pt x="4037296" y="1700"/>
                  </a:lnTo>
                  <a:lnTo>
                    <a:pt x="4094289" y="1110"/>
                  </a:lnTo>
                  <a:lnTo>
                    <a:pt x="4151358" y="644"/>
                  </a:lnTo>
                  <a:lnTo>
                    <a:pt x="4208495" y="304"/>
                  </a:lnTo>
                  <a:lnTo>
                    <a:pt x="4265693" y="89"/>
                  </a:lnTo>
                  <a:lnTo>
                    <a:pt x="4322945" y="0"/>
                  </a:lnTo>
                  <a:lnTo>
                    <a:pt x="4380242" y="36"/>
                  </a:lnTo>
                  <a:lnTo>
                    <a:pt x="4437578" y="200"/>
                  </a:lnTo>
                  <a:lnTo>
                    <a:pt x="4494944" y="490"/>
                  </a:lnTo>
                  <a:lnTo>
                    <a:pt x="4552334" y="908"/>
                  </a:lnTo>
                  <a:lnTo>
                    <a:pt x="4609739" y="1454"/>
                  </a:lnTo>
                  <a:lnTo>
                    <a:pt x="4667152" y="2127"/>
                  </a:lnTo>
                  <a:lnTo>
                    <a:pt x="4724565" y="2929"/>
                  </a:lnTo>
                  <a:lnTo>
                    <a:pt x="4781972" y="3860"/>
                  </a:lnTo>
                  <a:lnTo>
                    <a:pt x="4839364" y="4919"/>
                  </a:lnTo>
                  <a:lnTo>
                    <a:pt x="4896733" y="6109"/>
                  </a:lnTo>
                  <a:lnTo>
                    <a:pt x="4954073" y="7428"/>
                  </a:lnTo>
                  <a:lnTo>
                    <a:pt x="5011376" y="8877"/>
                  </a:lnTo>
                  <a:lnTo>
                    <a:pt x="5068634" y="10457"/>
                  </a:lnTo>
                  <a:lnTo>
                    <a:pt x="5125839" y="12168"/>
                  </a:lnTo>
                  <a:lnTo>
                    <a:pt x="5182985" y="14011"/>
                  </a:lnTo>
                  <a:lnTo>
                    <a:pt x="5240063" y="15985"/>
                  </a:lnTo>
                  <a:lnTo>
                    <a:pt x="5297066" y="18091"/>
                  </a:lnTo>
                  <a:lnTo>
                    <a:pt x="5353986" y="20329"/>
                  </a:lnTo>
                  <a:lnTo>
                    <a:pt x="5410816" y="22700"/>
                  </a:lnTo>
                  <a:lnTo>
                    <a:pt x="5467548" y="25205"/>
                  </a:lnTo>
                  <a:lnTo>
                    <a:pt x="5524175" y="27843"/>
                  </a:lnTo>
                  <a:lnTo>
                    <a:pt x="5580690" y="30615"/>
                  </a:lnTo>
                  <a:lnTo>
                    <a:pt x="5637083" y="33521"/>
                  </a:lnTo>
                  <a:lnTo>
                    <a:pt x="5693349" y="36562"/>
                  </a:lnTo>
                  <a:lnTo>
                    <a:pt x="5749479" y="39738"/>
                  </a:lnTo>
                  <a:lnTo>
                    <a:pt x="5805467" y="43049"/>
                  </a:lnTo>
                  <a:lnTo>
                    <a:pt x="5861303" y="46496"/>
                  </a:lnTo>
                  <a:lnTo>
                    <a:pt x="5916982" y="50079"/>
                  </a:lnTo>
                  <a:lnTo>
                    <a:pt x="5972494" y="53799"/>
                  </a:lnTo>
                  <a:lnTo>
                    <a:pt x="6027834" y="57655"/>
                  </a:lnTo>
                  <a:lnTo>
                    <a:pt x="6082992" y="61649"/>
                  </a:lnTo>
                  <a:lnTo>
                    <a:pt x="6137962" y="65780"/>
                  </a:lnTo>
                  <a:lnTo>
                    <a:pt x="6192736" y="70049"/>
                  </a:lnTo>
                  <a:lnTo>
                    <a:pt x="6247307" y="74457"/>
                  </a:lnTo>
                  <a:lnTo>
                    <a:pt x="6301667" y="79003"/>
                  </a:lnTo>
                  <a:lnTo>
                    <a:pt x="6355808" y="83688"/>
                  </a:lnTo>
                  <a:lnTo>
                    <a:pt x="6409722" y="88512"/>
                  </a:lnTo>
                  <a:lnTo>
                    <a:pt x="6484980" y="95519"/>
                  </a:lnTo>
                  <a:lnTo>
                    <a:pt x="6559076" y="102736"/>
                  </a:lnTo>
                  <a:lnTo>
                    <a:pt x="6632002" y="110161"/>
                  </a:lnTo>
                  <a:lnTo>
                    <a:pt x="6703753" y="117791"/>
                  </a:lnTo>
                  <a:lnTo>
                    <a:pt x="6774323" y="125621"/>
                  </a:lnTo>
                  <a:lnTo>
                    <a:pt x="6843706" y="133648"/>
                  </a:lnTo>
                  <a:lnTo>
                    <a:pt x="6911894" y="141869"/>
                  </a:lnTo>
                  <a:lnTo>
                    <a:pt x="6978883" y="150280"/>
                  </a:lnTo>
                  <a:lnTo>
                    <a:pt x="7044666" y="158878"/>
                  </a:lnTo>
                  <a:lnTo>
                    <a:pt x="7109236" y="167659"/>
                  </a:lnTo>
                  <a:lnTo>
                    <a:pt x="7172588" y="176620"/>
                  </a:lnTo>
                  <a:lnTo>
                    <a:pt x="7234716" y="185757"/>
                  </a:lnTo>
                  <a:lnTo>
                    <a:pt x="7295612" y="195066"/>
                  </a:lnTo>
                  <a:lnTo>
                    <a:pt x="7355271" y="204545"/>
                  </a:lnTo>
                  <a:lnTo>
                    <a:pt x="7413687" y="214189"/>
                  </a:lnTo>
                  <a:lnTo>
                    <a:pt x="7470854" y="223995"/>
                  </a:lnTo>
                  <a:lnTo>
                    <a:pt x="7526765" y="233959"/>
                  </a:lnTo>
                  <a:lnTo>
                    <a:pt x="7581414" y="244079"/>
                  </a:lnTo>
                  <a:lnTo>
                    <a:pt x="7634796" y="254350"/>
                  </a:lnTo>
                  <a:lnTo>
                    <a:pt x="7686902" y="264769"/>
                  </a:lnTo>
                  <a:lnTo>
                    <a:pt x="7737729" y="275332"/>
                  </a:lnTo>
                  <a:lnTo>
                    <a:pt x="7787269" y="286037"/>
                  </a:lnTo>
                  <a:lnTo>
                    <a:pt x="7835516" y="296879"/>
                  </a:lnTo>
                  <a:lnTo>
                    <a:pt x="7882464" y="307854"/>
                  </a:lnTo>
                  <a:lnTo>
                    <a:pt x="7928107" y="318960"/>
                  </a:lnTo>
                  <a:lnTo>
                    <a:pt x="7972439" y="330193"/>
                  </a:lnTo>
                  <a:lnTo>
                    <a:pt x="8015453" y="341549"/>
                  </a:lnTo>
                  <a:lnTo>
                    <a:pt x="8057143" y="353025"/>
                  </a:lnTo>
                  <a:lnTo>
                    <a:pt x="8097504" y="364618"/>
                  </a:lnTo>
                  <a:lnTo>
                    <a:pt x="8136528" y="376323"/>
                  </a:lnTo>
                  <a:lnTo>
                    <a:pt x="8174210" y="388137"/>
                  </a:lnTo>
                  <a:lnTo>
                    <a:pt x="8210543" y="400057"/>
                  </a:lnTo>
                  <a:lnTo>
                    <a:pt x="8279139" y="424201"/>
                  </a:lnTo>
                  <a:lnTo>
                    <a:pt x="8342267" y="448725"/>
                  </a:lnTo>
                  <a:lnTo>
                    <a:pt x="8399877" y="473601"/>
                  </a:lnTo>
                  <a:lnTo>
                    <a:pt x="8451919" y="498803"/>
                  </a:lnTo>
                  <a:lnTo>
                    <a:pt x="8498345" y="524300"/>
                  </a:lnTo>
                  <a:lnTo>
                    <a:pt x="8539104" y="550066"/>
                  </a:lnTo>
                  <a:lnTo>
                    <a:pt x="8574146" y="576071"/>
                  </a:lnTo>
                  <a:lnTo>
                    <a:pt x="8603423" y="602289"/>
                  </a:lnTo>
                  <a:lnTo>
                    <a:pt x="8636419" y="641951"/>
                  </a:lnTo>
                  <a:lnTo>
                    <a:pt x="8656164" y="681931"/>
                  </a:lnTo>
                  <a:lnTo>
                    <a:pt x="8662490" y="722135"/>
                  </a:lnTo>
                  <a:lnTo>
                    <a:pt x="8661588" y="735569"/>
                  </a:lnTo>
                  <a:lnTo>
                    <a:pt x="8649762" y="775923"/>
                  </a:lnTo>
                  <a:lnTo>
                    <a:pt x="8624128" y="816279"/>
                  </a:lnTo>
                  <a:lnTo>
                    <a:pt x="8584517" y="856541"/>
                  </a:lnTo>
                  <a:lnTo>
                    <a:pt x="8550263" y="883284"/>
                  </a:lnTo>
                  <a:lnTo>
                    <a:pt x="8509674" y="909915"/>
                  </a:lnTo>
                  <a:lnTo>
                    <a:pt x="8462699" y="936406"/>
                  </a:lnTo>
                  <a:lnTo>
                    <a:pt x="8409290" y="962729"/>
                  </a:lnTo>
                  <a:lnTo>
                    <a:pt x="8349397" y="988856"/>
                  </a:lnTo>
                  <a:lnTo>
                    <a:pt x="8282971" y="1014758"/>
                  </a:lnTo>
                  <a:lnTo>
                    <a:pt x="8209961" y="1040408"/>
                  </a:lnTo>
                  <a:lnTo>
                    <a:pt x="8170972" y="1053130"/>
                  </a:lnTo>
                  <a:lnTo>
                    <a:pt x="8130318" y="1065777"/>
                  </a:lnTo>
                  <a:lnTo>
                    <a:pt x="8069824" y="1083565"/>
                  </a:lnTo>
                  <a:lnTo>
                    <a:pt x="8006616" y="1100986"/>
                  </a:lnTo>
                  <a:lnTo>
                    <a:pt x="7940754" y="1118036"/>
                  </a:lnTo>
                  <a:lnTo>
                    <a:pt x="7872300" y="1134710"/>
                  </a:lnTo>
                  <a:lnTo>
                    <a:pt x="7801313" y="1151001"/>
                  </a:lnTo>
                  <a:lnTo>
                    <a:pt x="7727855" y="1166905"/>
                  </a:lnTo>
                  <a:lnTo>
                    <a:pt x="7690219" y="1174711"/>
                  </a:lnTo>
                  <a:lnTo>
                    <a:pt x="7651987" y="1182417"/>
                  </a:lnTo>
                  <a:lnTo>
                    <a:pt x="7613168" y="1190024"/>
                  </a:lnTo>
                  <a:lnTo>
                    <a:pt x="7573769" y="1197531"/>
                  </a:lnTo>
                  <a:lnTo>
                    <a:pt x="7533798" y="1204938"/>
                  </a:lnTo>
                  <a:lnTo>
                    <a:pt x="7493262" y="1212243"/>
                  </a:lnTo>
                  <a:lnTo>
                    <a:pt x="7452168" y="1219446"/>
                  </a:lnTo>
                  <a:lnTo>
                    <a:pt x="7410526" y="1226546"/>
                  </a:lnTo>
                  <a:lnTo>
                    <a:pt x="7368341" y="1233544"/>
                  </a:lnTo>
                  <a:lnTo>
                    <a:pt x="7325622" y="1240437"/>
                  </a:lnTo>
                  <a:lnTo>
                    <a:pt x="7282376" y="1247225"/>
                  </a:lnTo>
                  <a:lnTo>
                    <a:pt x="7238611" y="1253908"/>
                  </a:lnTo>
                  <a:lnTo>
                    <a:pt x="7194335" y="1260486"/>
                  </a:lnTo>
                  <a:lnTo>
                    <a:pt x="7149554" y="1266957"/>
                  </a:lnTo>
                  <a:lnTo>
                    <a:pt x="7104277" y="1273320"/>
                  </a:lnTo>
                  <a:lnTo>
                    <a:pt x="7058511" y="1279576"/>
                  </a:lnTo>
                  <a:lnTo>
                    <a:pt x="7012264" y="1285723"/>
                  </a:lnTo>
                  <a:lnTo>
                    <a:pt x="6965543" y="1291761"/>
                  </a:lnTo>
                  <a:lnTo>
                    <a:pt x="6918356" y="1297689"/>
                  </a:lnTo>
                  <a:lnTo>
                    <a:pt x="6870711" y="1303506"/>
                  </a:lnTo>
                  <a:lnTo>
                    <a:pt x="6822614" y="1309213"/>
                  </a:lnTo>
                  <a:lnTo>
                    <a:pt x="6774075" y="1314807"/>
                  </a:lnTo>
                  <a:lnTo>
                    <a:pt x="6725099" y="1320290"/>
                  </a:lnTo>
                  <a:lnTo>
                    <a:pt x="6675696" y="1325659"/>
                  </a:lnTo>
                  <a:lnTo>
                    <a:pt x="6625872" y="1330914"/>
                  </a:lnTo>
                  <a:lnTo>
                    <a:pt x="6575635" y="1336055"/>
                  </a:lnTo>
                  <a:lnTo>
                    <a:pt x="6524992" y="1341081"/>
                  </a:lnTo>
                  <a:lnTo>
                    <a:pt x="6473952" y="1345991"/>
                  </a:lnTo>
                  <a:lnTo>
                    <a:pt x="6422522" y="1350785"/>
                  </a:lnTo>
                  <a:lnTo>
                    <a:pt x="6370709" y="1355461"/>
                  </a:lnTo>
                  <a:lnTo>
                    <a:pt x="6318521" y="1360021"/>
                  </a:lnTo>
                  <a:lnTo>
                    <a:pt x="6265965" y="1364461"/>
                  </a:lnTo>
                  <a:lnTo>
                    <a:pt x="6213050" y="1368783"/>
                  </a:lnTo>
                  <a:lnTo>
                    <a:pt x="6159782" y="1372985"/>
                  </a:lnTo>
                  <a:lnTo>
                    <a:pt x="6106169" y="1377067"/>
                  </a:lnTo>
                  <a:lnTo>
                    <a:pt x="6052220" y="1381028"/>
                  </a:lnTo>
                  <a:lnTo>
                    <a:pt x="5997941" y="1384867"/>
                  </a:lnTo>
                  <a:lnTo>
                    <a:pt x="5943340" y="1388584"/>
                  </a:lnTo>
                  <a:lnTo>
                    <a:pt x="5888425" y="1392178"/>
                  </a:lnTo>
                  <a:lnTo>
                    <a:pt x="5833203" y="1395649"/>
                  </a:lnTo>
                  <a:lnTo>
                    <a:pt x="5777681" y="1398995"/>
                  </a:lnTo>
                  <a:lnTo>
                    <a:pt x="5721869" y="1402217"/>
                  </a:lnTo>
                  <a:lnTo>
                    <a:pt x="5665772" y="1405313"/>
                  </a:lnTo>
                  <a:lnTo>
                    <a:pt x="5609399" y="1408283"/>
                  </a:lnTo>
                  <a:lnTo>
                    <a:pt x="5552757" y="1411126"/>
                  </a:lnTo>
                  <a:lnTo>
                    <a:pt x="5495853" y="1413841"/>
                  </a:lnTo>
                  <a:lnTo>
                    <a:pt x="5438696" y="1416429"/>
                  </a:lnTo>
                  <a:lnTo>
                    <a:pt x="5381293" y="1418888"/>
                  </a:lnTo>
                  <a:lnTo>
                    <a:pt x="5323652" y="1421217"/>
                  </a:lnTo>
                  <a:lnTo>
                    <a:pt x="5265780" y="1423416"/>
                  </a:lnTo>
                  <a:lnTo>
                    <a:pt x="5207684" y="1425484"/>
                  </a:lnTo>
                  <a:lnTo>
                    <a:pt x="5149373" y="1427422"/>
                  </a:lnTo>
                  <a:lnTo>
                    <a:pt x="5090853" y="1429227"/>
                  </a:lnTo>
                  <a:lnTo>
                    <a:pt x="5032133" y="1430899"/>
                  </a:lnTo>
                  <a:lnTo>
                    <a:pt x="4973220" y="1432438"/>
                  </a:lnTo>
                  <a:lnTo>
                    <a:pt x="4914122" y="1433843"/>
                  </a:lnTo>
                  <a:lnTo>
                    <a:pt x="4854846" y="1435113"/>
                  </a:lnTo>
                  <a:lnTo>
                    <a:pt x="4795400" y="1436248"/>
                  </a:lnTo>
                  <a:lnTo>
                    <a:pt x="4735791" y="1437247"/>
                  </a:lnTo>
                  <a:lnTo>
                    <a:pt x="4676027" y="1438110"/>
                  </a:lnTo>
                  <a:lnTo>
                    <a:pt x="4616116" y="1438835"/>
                  </a:lnTo>
                  <a:lnTo>
                    <a:pt x="4556064" y="1439422"/>
                  </a:lnTo>
                  <a:lnTo>
                    <a:pt x="4495881" y="1439871"/>
                  </a:lnTo>
                  <a:lnTo>
                    <a:pt x="4435573" y="1440180"/>
                  </a:lnTo>
                  <a:lnTo>
                    <a:pt x="4375148" y="1440350"/>
                  </a:lnTo>
                  <a:lnTo>
                    <a:pt x="4314613" y="1440379"/>
                  </a:lnTo>
                  <a:lnTo>
                    <a:pt x="4253977" y="1440267"/>
                  </a:lnTo>
                  <a:lnTo>
                    <a:pt x="4193246" y="1440013"/>
                  </a:lnTo>
                  <a:lnTo>
                    <a:pt x="4132428" y="1439617"/>
                  </a:lnTo>
                  <a:lnTo>
                    <a:pt x="4071531" y="1439077"/>
                  </a:lnTo>
                  <a:lnTo>
                    <a:pt x="4010563" y="1438394"/>
                  </a:lnTo>
                  <a:lnTo>
                    <a:pt x="3949531" y="1437566"/>
                  </a:lnTo>
                  <a:lnTo>
                    <a:pt x="3888442" y="1436593"/>
                  </a:lnTo>
                  <a:lnTo>
                    <a:pt x="3827304" y="1435474"/>
                  </a:lnTo>
                  <a:lnTo>
                    <a:pt x="1414177" y="2241670"/>
                  </a:lnTo>
                  <a:close/>
                </a:path>
              </a:pathLst>
            </a:custGeom>
            <a:ln w="19812">
              <a:solidFill>
                <a:srgbClr val="4D1C1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793239" y="457580"/>
            <a:ext cx="58242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That's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my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last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duchess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painted</a:t>
            </a:r>
            <a:r>
              <a:rPr sz="24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on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the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wall,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777744" y="810844"/>
            <a:ext cx="38544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Looking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as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if</a:t>
            </a:r>
            <a:r>
              <a:rPr sz="24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she</a:t>
            </a:r>
            <a:r>
              <a:rPr sz="24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were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 alive.</a:t>
            </a:r>
            <a:endParaRPr sz="2400">
              <a:latin typeface="Arial MT"/>
              <a:cs typeface="Arial MT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719316" y="1041400"/>
            <a:ext cx="2324100" cy="2992120"/>
            <a:chOff x="6719316" y="1041400"/>
            <a:chExt cx="2324100" cy="2992120"/>
          </a:xfrm>
        </p:grpSpPr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46392" y="1267968"/>
              <a:ext cx="1869948" cy="2538983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6719316" y="1041399"/>
              <a:ext cx="2324100" cy="2992120"/>
            </a:xfrm>
            <a:custGeom>
              <a:avLst/>
              <a:gdLst/>
              <a:ahLst/>
              <a:cxnLst/>
              <a:rect l="l" t="t" r="r" b="b"/>
              <a:pathLst>
                <a:path w="2324100" h="2992120">
                  <a:moveTo>
                    <a:pt x="2141220" y="182880"/>
                  </a:moveTo>
                  <a:lnTo>
                    <a:pt x="2095500" y="182880"/>
                  </a:lnTo>
                  <a:lnTo>
                    <a:pt x="2095500" y="228600"/>
                  </a:lnTo>
                  <a:lnTo>
                    <a:pt x="2095500" y="2763520"/>
                  </a:lnTo>
                  <a:lnTo>
                    <a:pt x="228600" y="2763520"/>
                  </a:lnTo>
                  <a:lnTo>
                    <a:pt x="228600" y="228600"/>
                  </a:lnTo>
                  <a:lnTo>
                    <a:pt x="2095500" y="228600"/>
                  </a:lnTo>
                  <a:lnTo>
                    <a:pt x="2095500" y="182880"/>
                  </a:lnTo>
                  <a:lnTo>
                    <a:pt x="182880" y="182880"/>
                  </a:lnTo>
                  <a:lnTo>
                    <a:pt x="182880" y="228600"/>
                  </a:lnTo>
                  <a:lnTo>
                    <a:pt x="182880" y="2763520"/>
                  </a:lnTo>
                  <a:lnTo>
                    <a:pt x="182880" y="2809240"/>
                  </a:lnTo>
                  <a:lnTo>
                    <a:pt x="2141220" y="2809240"/>
                  </a:lnTo>
                  <a:lnTo>
                    <a:pt x="2141220" y="2764040"/>
                  </a:lnTo>
                  <a:lnTo>
                    <a:pt x="2141220" y="2763520"/>
                  </a:lnTo>
                  <a:lnTo>
                    <a:pt x="2141220" y="228600"/>
                  </a:lnTo>
                  <a:lnTo>
                    <a:pt x="2141220" y="228092"/>
                  </a:lnTo>
                  <a:lnTo>
                    <a:pt x="2141220" y="182880"/>
                  </a:lnTo>
                  <a:close/>
                </a:path>
                <a:path w="2324100" h="2992120">
                  <a:moveTo>
                    <a:pt x="2324100" y="0"/>
                  </a:moveTo>
                  <a:lnTo>
                    <a:pt x="2186940" y="0"/>
                  </a:lnTo>
                  <a:lnTo>
                    <a:pt x="2186940" y="137160"/>
                  </a:lnTo>
                  <a:lnTo>
                    <a:pt x="2186940" y="2854960"/>
                  </a:lnTo>
                  <a:lnTo>
                    <a:pt x="137160" y="2854960"/>
                  </a:lnTo>
                  <a:lnTo>
                    <a:pt x="137160" y="137160"/>
                  </a:lnTo>
                  <a:lnTo>
                    <a:pt x="2186940" y="137160"/>
                  </a:lnTo>
                  <a:lnTo>
                    <a:pt x="2186940" y="0"/>
                  </a:lnTo>
                  <a:lnTo>
                    <a:pt x="0" y="0"/>
                  </a:lnTo>
                  <a:lnTo>
                    <a:pt x="0" y="137160"/>
                  </a:lnTo>
                  <a:lnTo>
                    <a:pt x="0" y="2854960"/>
                  </a:lnTo>
                  <a:lnTo>
                    <a:pt x="0" y="2992120"/>
                  </a:lnTo>
                  <a:lnTo>
                    <a:pt x="2324100" y="2992120"/>
                  </a:lnTo>
                  <a:lnTo>
                    <a:pt x="2324100" y="2855480"/>
                  </a:lnTo>
                  <a:lnTo>
                    <a:pt x="2324100" y="2854960"/>
                  </a:lnTo>
                  <a:lnTo>
                    <a:pt x="2324100" y="137160"/>
                  </a:lnTo>
                  <a:lnTo>
                    <a:pt x="2324100" y="136652"/>
                  </a:lnTo>
                  <a:lnTo>
                    <a:pt x="2324100" y="0"/>
                  </a:lnTo>
                  <a:close/>
                </a:path>
              </a:pathLst>
            </a:custGeom>
            <a:solidFill>
              <a:srgbClr val="4A0F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753606" y="4293870"/>
            <a:ext cx="2304415" cy="1945005"/>
          </a:xfrm>
          <a:prstGeom prst="rect">
            <a:avLst/>
          </a:prstGeom>
          <a:solidFill>
            <a:srgbClr val="863623"/>
          </a:solidFill>
          <a:ln w="19811">
            <a:solidFill>
              <a:srgbClr val="4D1C11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800">
              <a:latin typeface="Times New Roman"/>
              <a:cs typeface="Times New Roman"/>
            </a:endParaRPr>
          </a:p>
          <a:p>
            <a:pPr marL="118745" marR="112395" indent="635" algn="ctr">
              <a:lnSpc>
                <a:spcPct val="100000"/>
              </a:lnSpc>
            </a:pPr>
            <a:r>
              <a:rPr sz="1800" spc="125" dirty="0">
                <a:solidFill>
                  <a:srgbClr val="FFFFFF"/>
                </a:solidFill>
                <a:latin typeface="Cambria"/>
                <a:cs typeface="Cambria"/>
              </a:rPr>
              <a:t>At </a:t>
            </a:r>
            <a:r>
              <a:rPr sz="1800" spc="5" dirty="0">
                <a:solidFill>
                  <a:srgbClr val="FFFFFF"/>
                </a:solidFill>
                <a:latin typeface="Cambria"/>
                <a:cs typeface="Cambria"/>
              </a:rPr>
              <a:t>this </a:t>
            </a:r>
            <a:r>
              <a:rPr sz="1800" spc="25" dirty="0">
                <a:solidFill>
                  <a:srgbClr val="FFFFFF"/>
                </a:solidFill>
                <a:latin typeface="Cambria"/>
                <a:cs typeface="Cambria"/>
              </a:rPr>
              <a:t>point </a:t>
            </a:r>
            <a:r>
              <a:rPr sz="1800" spc="30" dirty="0">
                <a:solidFill>
                  <a:srgbClr val="FFFFFF"/>
                </a:solidFill>
                <a:latin typeface="Cambria"/>
                <a:cs typeface="Cambria"/>
              </a:rPr>
              <a:t>in 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the </a:t>
            </a:r>
            <a:r>
              <a:rPr sz="18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45" dirty="0">
                <a:solidFill>
                  <a:srgbClr val="FFFFFF"/>
                </a:solidFill>
                <a:latin typeface="Cambria"/>
                <a:cs typeface="Cambria"/>
              </a:rPr>
              <a:t>poem,</a:t>
            </a:r>
            <a:r>
              <a:rPr sz="18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45" dirty="0">
                <a:solidFill>
                  <a:srgbClr val="FFFFFF"/>
                </a:solidFill>
                <a:latin typeface="Cambria"/>
                <a:cs typeface="Cambria"/>
              </a:rPr>
              <a:t>we </a:t>
            </a:r>
            <a:r>
              <a:rPr sz="1800" spc="50" dirty="0">
                <a:solidFill>
                  <a:srgbClr val="FFFFFF"/>
                </a:solidFill>
                <a:latin typeface="Cambria"/>
                <a:cs typeface="Cambria"/>
              </a:rPr>
              <a:t>don’t </a:t>
            </a:r>
            <a:r>
              <a:rPr sz="18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FFFFFF"/>
                </a:solidFill>
                <a:latin typeface="Cambria"/>
                <a:cs typeface="Cambria"/>
              </a:rPr>
              <a:t>know </a:t>
            </a:r>
            <a:r>
              <a:rPr sz="1800" spc="60" dirty="0">
                <a:solidFill>
                  <a:srgbClr val="FFFFFF"/>
                </a:solidFill>
                <a:latin typeface="Cambria"/>
                <a:cs typeface="Cambria"/>
              </a:rPr>
              <a:t>who</a:t>
            </a:r>
            <a:r>
              <a:rPr sz="18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sz="1800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FFFFFF"/>
                </a:solidFill>
                <a:latin typeface="Cambria"/>
                <a:cs typeface="Cambria"/>
              </a:rPr>
              <a:t>Duke </a:t>
            </a:r>
            <a:r>
              <a:rPr sz="1800" spc="-3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Cambria"/>
                <a:cs typeface="Cambria"/>
              </a:rPr>
              <a:t>is</a:t>
            </a:r>
            <a:r>
              <a:rPr sz="1800" spc="35" dirty="0">
                <a:solidFill>
                  <a:srgbClr val="FFFFFF"/>
                </a:solidFill>
                <a:latin typeface="Cambria"/>
                <a:cs typeface="Cambria"/>
              </a:rPr>
              <a:t> speaking 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to</a:t>
            </a:r>
            <a:r>
              <a:rPr sz="18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FFFFFF"/>
                </a:solidFill>
                <a:latin typeface="Cambria"/>
                <a:cs typeface="Cambria"/>
              </a:rPr>
              <a:t>about </a:t>
            </a:r>
            <a:r>
              <a:rPr sz="1800" spc="-3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15" dirty="0">
                <a:solidFill>
                  <a:srgbClr val="FFFFFF"/>
                </a:solidFill>
                <a:latin typeface="Cambria"/>
                <a:cs typeface="Cambria"/>
              </a:rPr>
              <a:t>his</a:t>
            </a:r>
            <a:r>
              <a:rPr sz="1800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FFFFFF"/>
                </a:solidFill>
                <a:latin typeface="Cambria"/>
                <a:cs typeface="Cambria"/>
              </a:rPr>
              <a:t>“Last</a:t>
            </a:r>
            <a:r>
              <a:rPr sz="1800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FFFFFF"/>
                </a:solidFill>
                <a:latin typeface="Cambria"/>
                <a:cs typeface="Cambria"/>
              </a:rPr>
              <a:t>Duchess”.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2577" y="5086350"/>
            <a:ext cx="2504440" cy="1605280"/>
          </a:xfrm>
          <a:prstGeom prst="rect">
            <a:avLst/>
          </a:prstGeom>
          <a:solidFill>
            <a:srgbClr val="863623"/>
          </a:solidFill>
          <a:ln w="19812">
            <a:solidFill>
              <a:srgbClr val="4D1C11"/>
            </a:solidFill>
          </a:ln>
        </p:spPr>
        <p:txBody>
          <a:bodyPr vert="horz" wrap="square" lIns="0" tIns="99060" rIns="0" bIns="0" rtlCol="0">
            <a:spAutoFit/>
          </a:bodyPr>
          <a:lstStyle/>
          <a:p>
            <a:pPr marL="126364" marR="122555" indent="635" algn="ctr">
              <a:lnSpc>
                <a:spcPct val="100000"/>
              </a:lnSpc>
              <a:spcBef>
                <a:spcPts val="780"/>
              </a:spcBef>
            </a:pPr>
            <a:r>
              <a:rPr sz="1800" spc="20" dirty="0">
                <a:solidFill>
                  <a:srgbClr val="FFFFFF"/>
                </a:solidFill>
                <a:latin typeface="Cambria"/>
                <a:cs typeface="Cambria"/>
              </a:rPr>
              <a:t>Ekphrasis:</a:t>
            </a:r>
            <a:r>
              <a:rPr sz="18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sz="18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35" dirty="0">
                <a:solidFill>
                  <a:srgbClr val="FFFFFF"/>
                </a:solidFill>
                <a:latin typeface="Cambria"/>
                <a:cs typeface="Cambria"/>
              </a:rPr>
              <a:t>work</a:t>
            </a:r>
            <a:r>
              <a:rPr sz="1800" spc="40" dirty="0">
                <a:solidFill>
                  <a:srgbClr val="FFFFFF"/>
                </a:solidFill>
                <a:latin typeface="Cambria"/>
                <a:cs typeface="Cambria"/>
              </a:rPr>
              <a:t> of </a:t>
            </a:r>
            <a:r>
              <a:rPr sz="18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mbria"/>
                <a:cs typeface="Cambria"/>
              </a:rPr>
              <a:t>art</a:t>
            </a:r>
            <a:r>
              <a:rPr sz="1800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(poem)</a:t>
            </a:r>
            <a:r>
              <a:rPr sz="18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FFFFFF"/>
                </a:solidFill>
                <a:latin typeface="Cambria"/>
                <a:cs typeface="Cambria"/>
              </a:rPr>
              <a:t>about</a:t>
            </a:r>
            <a:r>
              <a:rPr sz="18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Cambria"/>
                <a:cs typeface="Cambria"/>
              </a:rPr>
              <a:t>a </a:t>
            </a:r>
            <a:r>
              <a:rPr sz="1800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35" dirty="0">
                <a:solidFill>
                  <a:srgbClr val="FFFFFF"/>
                </a:solidFill>
                <a:latin typeface="Cambria"/>
                <a:cs typeface="Cambria"/>
              </a:rPr>
              <a:t>work</a:t>
            </a:r>
            <a:r>
              <a:rPr sz="1800" spc="40" dirty="0">
                <a:solidFill>
                  <a:srgbClr val="FFFFFF"/>
                </a:solidFill>
                <a:latin typeface="Cambria"/>
                <a:cs typeface="Cambria"/>
              </a:rPr>
              <a:t> of</a:t>
            </a:r>
            <a:r>
              <a:rPr sz="18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mbria"/>
                <a:cs typeface="Cambria"/>
              </a:rPr>
              <a:t>art</a:t>
            </a:r>
            <a:r>
              <a:rPr sz="1800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15" dirty="0">
                <a:solidFill>
                  <a:srgbClr val="FFFFFF"/>
                </a:solidFill>
                <a:latin typeface="Cambria"/>
                <a:cs typeface="Cambria"/>
              </a:rPr>
              <a:t>(painting).</a:t>
            </a:r>
            <a:endParaRPr sz="1800">
              <a:latin typeface="Cambria"/>
              <a:cs typeface="Cambria"/>
            </a:endParaRPr>
          </a:p>
          <a:p>
            <a:pPr marL="113030" marR="111125" algn="ctr">
              <a:lnSpc>
                <a:spcPct val="100000"/>
              </a:lnSpc>
              <a:spcBef>
                <a:spcPts val="5"/>
              </a:spcBef>
            </a:pPr>
            <a:r>
              <a:rPr sz="1800" spc="40" dirty="0">
                <a:solidFill>
                  <a:srgbClr val="FFFFFF"/>
                </a:solidFill>
                <a:latin typeface="Cambria"/>
                <a:cs typeface="Cambria"/>
              </a:rPr>
              <a:t>Poem </a:t>
            </a:r>
            <a:r>
              <a:rPr sz="1800" spc="20" dirty="0">
                <a:solidFill>
                  <a:srgbClr val="FFFFFF"/>
                </a:solidFill>
                <a:latin typeface="Cambria"/>
                <a:cs typeface="Cambria"/>
              </a:rPr>
              <a:t>begins </a:t>
            </a:r>
            <a:r>
              <a:rPr sz="1800" spc="55" dirty="0">
                <a:solidFill>
                  <a:srgbClr val="FFFFFF"/>
                </a:solidFill>
                <a:latin typeface="Cambria"/>
                <a:cs typeface="Cambria"/>
              </a:rPr>
              <a:t>and </a:t>
            </a:r>
            <a:r>
              <a:rPr sz="1800" spc="25" dirty="0">
                <a:solidFill>
                  <a:srgbClr val="FFFFFF"/>
                </a:solidFill>
                <a:latin typeface="Cambria"/>
                <a:cs typeface="Cambria"/>
              </a:rPr>
              <a:t>ends </a:t>
            </a:r>
            <a:r>
              <a:rPr sz="1800" spc="-3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35" dirty="0">
                <a:solidFill>
                  <a:srgbClr val="FFFFFF"/>
                </a:solidFill>
                <a:latin typeface="Cambria"/>
                <a:cs typeface="Cambria"/>
              </a:rPr>
              <a:t>discussing</a:t>
            </a:r>
            <a:r>
              <a:rPr sz="1800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Cambria"/>
                <a:cs typeface="Cambria"/>
              </a:rPr>
              <a:t>art.</a:t>
            </a:r>
            <a:endParaRPr sz="1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226433" y="1405890"/>
            <a:ext cx="7112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DBA354"/>
                </a:solidFill>
                <a:latin typeface="Wingdings"/>
                <a:cs typeface="Wingdings"/>
              </a:rPr>
              <a:t></a:t>
            </a:r>
            <a:endParaRPr sz="5400">
              <a:latin typeface="Wingdings"/>
              <a:cs typeface="Wingding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9739" y="1760220"/>
            <a:ext cx="8768715" cy="5095240"/>
            <a:chOff x="-9739" y="1760220"/>
            <a:chExt cx="8768715" cy="5095240"/>
          </a:xfrm>
        </p:grpSpPr>
        <p:sp>
          <p:nvSpPr>
            <p:cNvPr id="5" name="object 5"/>
            <p:cNvSpPr/>
            <p:nvPr/>
          </p:nvSpPr>
          <p:spPr>
            <a:xfrm>
              <a:off x="1165860" y="1937829"/>
              <a:ext cx="1697989" cy="0"/>
            </a:xfrm>
            <a:custGeom>
              <a:avLst/>
              <a:gdLst/>
              <a:ahLst/>
              <a:cxnLst/>
              <a:rect l="l" t="t" r="r" b="b"/>
              <a:pathLst>
                <a:path w="1697989">
                  <a:moveTo>
                    <a:pt x="0" y="0"/>
                  </a:moveTo>
                  <a:lnTo>
                    <a:pt x="1697736" y="0"/>
                  </a:lnTo>
                </a:path>
              </a:pathLst>
            </a:custGeom>
            <a:ln w="13843">
              <a:solidFill>
                <a:srgbClr val="DBA3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9935" y="1987296"/>
              <a:ext cx="2523744" cy="35433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000756" y="1937829"/>
              <a:ext cx="1297305" cy="0"/>
            </a:xfrm>
            <a:custGeom>
              <a:avLst/>
              <a:gdLst/>
              <a:ahLst/>
              <a:cxnLst/>
              <a:rect l="l" t="t" r="r" b="b"/>
              <a:pathLst>
                <a:path w="1297304">
                  <a:moveTo>
                    <a:pt x="0" y="0"/>
                  </a:moveTo>
                  <a:lnTo>
                    <a:pt x="1297051" y="0"/>
                  </a:lnTo>
                </a:path>
              </a:pathLst>
            </a:custGeom>
            <a:ln w="13843">
              <a:solidFill>
                <a:srgbClr val="DBA3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859" y="1760219"/>
              <a:ext cx="2978150" cy="3997960"/>
            </a:xfrm>
            <a:custGeom>
              <a:avLst/>
              <a:gdLst/>
              <a:ahLst/>
              <a:cxnLst/>
              <a:rect l="l" t="t" r="r" b="b"/>
              <a:pathLst>
                <a:path w="2978150" h="3997960">
                  <a:moveTo>
                    <a:pt x="2795016" y="182880"/>
                  </a:moveTo>
                  <a:lnTo>
                    <a:pt x="182880" y="182880"/>
                  </a:lnTo>
                  <a:lnTo>
                    <a:pt x="182880" y="228600"/>
                  </a:lnTo>
                  <a:lnTo>
                    <a:pt x="182880" y="3769360"/>
                  </a:lnTo>
                  <a:lnTo>
                    <a:pt x="182880" y="3815080"/>
                  </a:lnTo>
                  <a:lnTo>
                    <a:pt x="2795016" y="3815080"/>
                  </a:lnTo>
                  <a:lnTo>
                    <a:pt x="2795016" y="3769360"/>
                  </a:lnTo>
                  <a:lnTo>
                    <a:pt x="228600" y="3769360"/>
                  </a:lnTo>
                  <a:lnTo>
                    <a:pt x="228600" y="228600"/>
                  </a:lnTo>
                  <a:lnTo>
                    <a:pt x="2749296" y="228600"/>
                  </a:lnTo>
                  <a:lnTo>
                    <a:pt x="2749296" y="3768852"/>
                  </a:lnTo>
                  <a:lnTo>
                    <a:pt x="2795016" y="3768864"/>
                  </a:lnTo>
                  <a:lnTo>
                    <a:pt x="2795016" y="228600"/>
                  </a:lnTo>
                  <a:lnTo>
                    <a:pt x="2795016" y="182880"/>
                  </a:lnTo>
                  <a:close/>
                </a:path>
                <a:path w="2978150" h="3997960">
                  <a:moveTo>
                    <a:pt x="2977896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0" y="3860800"/>
                  </a:lnTo>
                  <a:lnTo>
                    <a:pt x="0" y="3997960"/>
                  </a:lnTo>
                  <a:lnTo>
                    <a:pt x="2977896" y="3997960"/>
                  </a:lnTo>
                  <a:lnTo>
                    <a:pt x="2977896" y="3860800"/>
                  </a:lnTo>
                  <a:lnTo>
                    <a:pt x="137160" y="3860800"/>
                  </a:lnTo>
                  <a:lnTo>
                    <a:pt x="137160" y="137160"/>
                  </a:lnTo>
                  <a:lnTo>
                    <a:pt x="2840736" y="137160"/>
                  </a:lnTo>
                  <a:lnTo>
                    <a:pt x="2840736" y="3860292"/>
                  </a:lnTo>
                  <a:lnTo>
                    <a:pt x="2977896" y="3860292"/>
                  </a:lnTo>
                  <a:lnTo>
                    <a:pt x="2977896" y="137160"/>
                  </a:lnTo>
                  <a:lnTo>
                    <a:pt x="2977896" y="0"/>
                  </a:lnTo>
                  <a:close/>
                </a:path>
              </a:pathLst>
            </a:custGeom>
            <a:solidFill>
              <a:srgbClr val="4A0F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20" y="2983484"/>
              <a:ext cx="8748395" cy="3862070"/>
            </a:xfrm>
            <a:custGeom>
              <a:avLst/>
              <a:gdLst/>
              <a:ahLst/>
              <a:cxnLst/>
              <a:rect l="l" t="t" r="r" b="b"/>
              <a:pathLst>
                <a:path w="8748395" h="3862070">
                  <a:moveTo>
                    <a:pt x="1507831" y="0"/>
                  </a:moveTo>
                  <a:lnTo>
                    <a:pt x="3175468" y="2984106"/>
                  </a:lnTo>
                  <a:lnTo>
                    <a:pt x="3095435" y="2986522"/>
                  </a:lnTo>
                  <a:lnTo>
                    <a:pt x="2937479" y="2991793"/>
                  </a:lnTo>
                  <a:lnTo>
                    <a:pt x="2782429" y="2997639"/>
                  </a:lnTo>
                  <a:lnTo>
                    <a:pt x="2630393" y="3004047"/>
                  </a:lnTo>
                  <a:lnTo>
                    <a:pt x="2481479" y="3011004"/>
                  </a:lnTo>
                  <a:lnTo>
                    <a:pt x="2335794" y="3018496"/>
                  </a:lnTo>
                  <a:lnTo>
                    <a:pt x="2193446" y="3026510"/>
                  </a:lnTo>
                  <a:lnTo>
                    <a:pt x="2054543" y="3035034"/>
                  </a:lnTo>
                  <a:lnTo>
                    <a:pt x="1919192" y="3044054"/>
                  </a:lnTo>
                  <a:lnTo>
                    <a:pt x="1787503" y="3053557"/>
                  </a:lnTo>
                  <a:lnTo>
                    <a:pt x="1659582" y="3063530"/>
                  </a:lnTo>
                  <a:lnTo>
                    <a:pt x="1535537" y="3073960"/>
                  </a:lnTo>
                  <a:lnTo>
                    <a:pt x="1415476" y="3084833"/>
                  </a:lnTo>
                  <a:lnTo>
                    <a:pt x="1299507" y="3096138"/>
                  </a:lnTo>
                  <a:lnTo>
                    <a:pt x="1187738" y="3107859"/>
                  </a:lnTo>
                  <a:lnTo>
                    <a:pt x="1080277" y="3119986"/>
                  </a:lnTo>
                  <a:lnTo>
                    <a:pt x="977230" y="3132504"/>
                  </a:lnTo>
                  <a:lnTo>
                    <a:pt x="878707" y="3145399"/>
                  </a:lnTo>
                  <a:lnTo>
                    <a:pt x="784815" y="3158661"/>
                  </a:lnTo>
                  <a:lnTo>
                    <a:pt x="739640" y="3165424"/>
                  </a:lnTo>
                  <a:lnTo>
                    <a:pt x="695662" y="3172274"/>
                  </a:lnTo>
                  <a:lnTo>
                    <a:pt x="652896" y="3179208"/>
                  </a:lnTo>
                  <a:lnTo>
                    <a:pt x="611355" y="3186226"/>
                  </a:lnTo>
                  <a:lnTo>
                    <a:pt x="571053" y="3193325"/>
                  </a:lnTo>
                  <a:lnTo>
                    <a:pt x="532003" y="3200503"/>
                  </a:lnTo>
                  <a:lnTo>
                    <a:pt x="494219" y="3207760"/>
                  </a:lnTo>
                  <a:lnTo>
                    <a:pt x="422500" y="3222502"/>
                  </a:lnTo>
                  <a:lnTo>
                    <a:pt x="356006" y="3237537"/>
                  </a:lnTo>
                  <a:lnTo>
                    <a:pt x="294843" y="3252852"/>
                  </a:lnTo>
                  <a:lnTo>
                    <a:pt x="239120" y="3268434"/>
                  </a:lnTo>
                  <a:lnTo>
                    <a:pt x="188945" y="3284270"/>
                  </a:lnTo>
                  <a:lnTo>
                    <a:pt x="144425" y="3300346"/>
                  </a:lnTo>
                  <a:lnTo>
                    <a:pt x="105668" y="3316650"/>
                  </a:lnTo>
                  <a:lnTo>
                    <a:pt x="58574" y="3341503"/>
                  </a:lnTo>
                  <a:lnTo>
                    <a:pt x="25053" y="3366795"/>
                  </a:lnTo>
                  <a:lnTo>
                    <a:pt x="2455" y="3399745"/>
                  </a:lnTo>
                  <a:lnTo>
                    <a:pt x="0" y="3416077"/>
                  </a:lnTo>
                  <a:lnTo>
                    <a:pt x="943" y="3424202"/>
                  </a:lnTo>
                  <a:lnTo>
                    <a:pt x="26917" y="3464360"/>
                  </a:lnTo>
                  <a:lnTo>
                    <a:pt x="59098" y="3488030"/>
                  </a:lnTo>
                  <a:lnTo>
                    <a:pt x="103354" y="3511334"/>
                  </a:lnTo>
                  <a:lnTo>
                    <a:pt x="139414" y="3526647"/>
                  </a:lnTo>
                  <a:lnTo>
                    <a:pt x="180613" y="3541769"/>
                  </a:lnTo>
                  <a:lnTo>
                    <a:pt x="226860" y="3556688"/>
                  </a:lnTo>
                  <a:lnTo>
                    <a:pt x="278066" y="3571392"/>
                  </a:lnTo>
                  <a:lnTo>
                    <a:pt x="334138" y="3585870"/>
                  </a:lnTo>
                  <a:lnTo>
                    <a:pt x="394986" y="3600111"/>
                  </a:lnTo>
                  <a:lnTo>
                    <a:pt x="460519" y="3614103"/>
                  </a:lnTo>
                  <a:lnTo>
                    <a:pt x="530647" y="3627834"/>
                  </a:lnTo>
                  <a:lnTo>
                    <a:pt x="605279" y="3641293"/>
                  </a:lnTo>
                  <a:lnTo>
                    <a:pt x="684324" y="3654469"/>
                  </a:lnTo>
                  <a:lnTo>
                    <a:pt x="767691" y="3667350"/>
                  </a:lnTo>
                  <a:lnTo>
                    <a:pt x="855290" y="3679924"/>
                  </a:lnTo>
                  <a:lnTo>
                    <a:pt x="947029" y="3692180"/>
                  </a:lnTo>
                  <a:lnTo>
                    <a:pt x="1042819" y="3704106"/>
                  </a:lnTo>
                  <a:lnTo>
                    <a:pt x="1142567" y="3715692"/>
                  </a:lnTo>
                  <a:lnTo>
                    <a:pt x="1246184" y="3726925"/>
                  </a:lnTo>
                  <a:lnTo>
                    <a:pt x="1353579" y="3737794"/>
                  </a:lnTo>
                  <a:lnTo>
                    <a:pt x="1464661" y="3748287"/>
                  </a:lnTo>
                  <a:lnTo>
                    <a:pt x="1579339" y="3758394"/>
                  </a:lnTo>
                  <a:lnTo>
                    <a:pt x="1697522" y="3768102"/>
                  </a:lnTo>
                  <a:lnTo>
                    <a:pt x="1819120" y="3777400"/>
                  </a:lnTo>
                  <a:lnTo>
                    <a:pt x="1944041" y="3786276"/>
                  </a:lnTo>
                  <a:lnTo>
                    <a:pt x="2072196" y="3794719"/>
                  </a:lnTo>
                  <a:lnTo>
                    <a:pt x="2203493" y="3802718"/>
                  </a:lnTo>
                  <a:lnTo>
                    <a:pt x="2337842" y="3810261"/>
                  </a:lnTo>
                  <a:lnTo>
                    <a:pt x="2475152" y="3817336"/>
                  </a:lnTo>
                  <a:lnTo>
                    <a:pt x="2615331" y="3823932"/>
                  </a:lnTo>
                  <a:lnTo>
                    <a:pt x="2758290" y="3830038"/>
                  </a:lnTo>
                  <a:lnTo>
                    <a:pt x="2903938" y="3835641"/>
                  </a:lnTo>
                  <a:lnTo>
                    <a:pt x="3052183" y="3840732"/>
                  </a:lnTo>
                  <a:lnTo>
                    <a:pt x="3202935" y="3845296"/>
                  </a:lnTo>
                  <a:lnTo>
                    <a:pt x="3356103" y="3849325"/>
                  </a:lnTo>
                  <a:lnTo>
                    <a:pt x="3511597" y="3852805"/>
                  </a:lnTo>
                  <a:lnTo>
                    <a:pt x="3669325" y="3855726"/>
                  </a:lnTo>
                  <a:lnTo>
                    <a:pt x="3829198" y="3858076"/>
                  </a:lnTo>
                  <a:lnTo>
                    <a:pt x="3984120" y="3859779"/>
                  </a:lnTo>
                  <a:lnTo>
                    <a:pt x="4132025" y="3860884"/>
                  </a:lnTo>
                  <a:lnTo>
                    <a:pt x="4352430" y="3861588"/>
                  </a:lnTo>
                  <a:lnTo>
                    <a:pt x="4570830" y="3861170"/>
                  </a:lnTo>
                  <a:lnTo>
                    <a:pt x="4786934" y="3859652"/>
                  </a:lnTo>
                  <a:lnTo>
                    <a:pt x="5000447" y="3857060"/>
                  </a:lnTo>
                  <a:lnTo>
                    <a:pt x="5211076" y="3853418"/>
                  </a:lnTo>
                  <a:lnTo>
                    <a:pt x="5418528" y="3848749"/>
                  </a:lnTo>
                  <a:lnTo>
                    <a:pt x="5622511" y="3843079"/>
                  </a:lnTo>
                  <a:lnTo>
                    <a:pt x="5822730" y="3836430"/>
                  </a:lnTo>
                  <a:lnTo>
                    <a:pt x="6018893" y="3828829"/>
                  </a:lnTo>
                  <a:lnTo>
                    <a:pt x="6210707" y="3820298"/>
                  </a:lnTo>
                  <a:lnTo>
                    <a:pt x="6397878" y="3810861"/>
                  </a:lnTo>
                  <a:lnTo>
                    <a:pt x="6519934" y="3804080"/>
                  </a:lnTo>
                  <a:lnTo>
                    <a:pt x="6639710" y="3796913"/>
                  </a:lnTo>
                  <a:lnTo>
                    <a:pt x="6757118" y="3789370"/>
                  </a:lnTo>
                  <a:lnTo>
                    <a:pt x="6872072" y="3781457"/>
                  </a:lnTo>
                  <a:lnTo>
                    <a:pt x="6984485" y="3773180"/>
                  </a:lnTo>
                  <a:lnTo>
                    <a:pt x="7094270" y="3764549"/>
                  </a:lnTo>
                  <a:lnTo>
                    <a:pt x="7201339" y="3755568"/>
                  </a:lnTo>
                  <a:lnTo>
                    <a:pt x="7305607" y="3746246"/>
                  </a:lnTo>
                  <a:lnTo>
                    <a:pt x="7406986" y="3736590"/>
                  </a:lnTo>
                  <a:lnTo>
                    <a:pt x="7505390" y="3726607"/>
                  </a:lnTo>
                  <a:lnTo>
                    <a:pt x="7600731" y="3716304"/>
                  </a:lnTo>
                  <a:lnTo>
                    <a:pt x="7692922" y="3705689"/>
                  </a:lnTo>
                  <a:lnTo>
                    <a:pt x="7781878" y="3694768"/>
                  </a:lnTo>
                  <a:lnTo>
                    <a:pt x="7867510" y="3683549"/>
                  </a:lnTo>
                  <a:lnTo>
                    <a:pt x="7949733" y="3672038"/>
                  </a:lnTo>
                  <a:lnTo>
                    <a:pt x="8028459" y="3660244"/>
                  </a:lnTo>
                  <a:lnTo>
                    <a:pt x="8103601" y="3648172"/>
                  </a:lnTo>
                  <a:lnTo>
                    <a:pt x="8175072" y="3635831"/>
                  </a:lnTo>
                  <a:lnTo>
                    <a:pt x="8242786" y="3623228"/>
                  </a:lnTo>
                  <a:lnTo>
                    <a:pt x="8306656" y="3610369"/>
                  </a:lnTo>
                  <a:lnTo>
                    <a:pt x="8366595" y="3597262"/>
                  </a:lnTo>
                  <a:lnTo>
                    <a:pt x="8422515" y="3583914"/>
                  </a:lnTo>
                  <a:lnTo>
                    <a:pt x="8474331" y="3570332"/>
                  </a:lnTo>
                  <a:lnTo>
                    <a:pt x="8521955" y="3556524"/>
                  </a:lnTo>
                  <a:lnTo>
                    <a:pt x="8565300" y="3542496"/>
                  </a:lnTo>
                  <a:lnTo>
                    <a:pt x="8604280" y="3528256"/>
                  </a:lnTo>
                  <a:lnTo>
                    <a:pt x="8654374" y="3506513"/>
                  </a:lnTo>
                  <a:lnTo>
                    <a:pt x="8694157" y="3484333"/>
                  </a:lnTo>
                  <a:lnTo>
                    <a:pt x="8731226" y="3453470"/>
                  </a:lnTo>
                  <a:lnTo>
                    <a:pt x="8748393" y="3412458"/>
                  </a:lnTo>
                  <a:lnTo>
                    <a:pt x="8747451" y="3404333"/>
                  </a:lnTo>
                  <a:lnTo>
                    <a:pt x="8721480" y="3364174"/>
                  </a:lnTo>
                  <a:lnTo>
                    <a:pt x="8689300" y="3340504"/>
                  </a:lnTo>
                  <a:lnTo>
                    <a:pt x="8645047" y="3317200"/>
                  </a:lnTo>
                  <a:lnTo>
                    <a:pt x="8608989" y="3301887"/>
                  </a:lnTo>
                  <a:lnTo>
                    <a:pt x="8567791" y="3286765"/>
                  </a:lnTo>
                  <a:lnTo>
                    <a:pt x="8521545" y="3271846"/>
                  </a:lnTo>
                  <a:lnTo>
                    <a:pt x="8470341" y="3257141"/>
                  </a:lnTo>
                  <a:lnTo>
                    <a:pt x="8414271" y="3242663"/>
                  </a:lnTo>
                  <a:lnTo>
                    <a:pt x="8353425" y="3228422"/>
                  </a:lnTo>
                  <a:lnTo>
                    <a:pt x="8287893" y="3214430"/>
                  </a:lnTo>
                  <a:lnTo>
                    <a:pt x="8217766" y="3200699"/>
                  </a:lnTo>
                  <a:lnTo>
                    <a:pt x="8143136" y="3187239"/>
                  </a:lnTo>
                  <a:lnTo>
                    <a:pt x="8104160" y="3180615"/>
                  </a:lnTo>
                  <a:lnTo>
                    <a:pt x="8022945" y="3167585"/>
                  </a:lnTo>
                  <a:lnTo>
                    <a:pt x="7937452" y="3154856"/>
                  </a:lnTo>
                  <a:lnTo>
                    <a:pt x="7847773" y="3142439"/>
                  </a:lnTo>
                  <a:lnTo>
                    <a:pt x="7753999" y="3130346"/>
                  </a:lnTo>
                  <a:lnTo>
                    <a:pt x="7656220" y="3118589"/>
                  </a:lnTo>
                  <a:lnTo>
                    <a:pt x="7554527" y="3107178"/>
                  </a:lnTo>
                  <a:lnTo>
                    <a:pt x="7449011" y="3096125"/>
                  </a:lnTo>
                  <a:lnTo>
                    <a:pt x="7339763" y="3085442"/>
                  </a:lnTo>
                  <a:lnTo>
                    <a:pt x="7226874" y="3075141"/>
                  </a:lnTo>
                  <a:lnTo>
                    <a:pt x="7110433" y="3065232"/>
                  </a:lnTo>
                  <a:lnTo>
                    <a:pt x="6990532" y="3055728"/>
                  </a:lnTo>
                  <a:lnTo>
                    <a:pt x="6867262" y="3046639"/>
                  </a:lnTo>
                  <a:lnTo>
                    <a:pt x="6740714" y="3037978"/>
                  </a:lnTo>
                  <a:lnTo>
                    <a:pt x="6610978" y="3029756"/>
                  </a:lnTo>
                  <a:lnTo>
                    <a:pt x="6478145" y="3021983"/>
                  </a:lnTo>
                  <a:lnTo>
                    <a:pt x="6342305" y="3014673"/>
                  </a:lnTo>
                  <a:lnTo>
                    <a:pt x="6203550" y="3007836"/>
                  </a:lnTo>
                  <a:lnTo>
                    <a:pt x="6061970" y="3001484"/>
                  </a:lnTo>
                  <a:lnTo>
                    <a:pt x="5917657" y="2995628"/>
                  </a:lnTo>
                  <a:lnTo>
                    <a:pt x="5770700" y="2990280"/>
                  </a:lnTo>
                  <a:lnTo>
                    <a:pt x="5621190" y="2985451"/>
                  </a:lnTo>
                  <a:lnTo>
                    <a:pt x="5469219" y="2981154"/>
                  </a:lnTo>
                  <a:lnTo>
                    <a:pt x="5314877" y="2977398"/>
                  </a:lnTo>
                  <a:lnTo>
                    <a:pt x="5158255" y="2974196"/>
                  </a:lnTo>
                  <a:lnTo>
                    <a:pt x="4999444" y="2971560"/>
                  </a:lnTo>
                  <a:lnTo>
                    <a:pt x="4838533" y="2969501"/>
                  </a:lnTo>
                  <a:lnTo>
                    <a:pt x="1507831" y="0"/>
                  </a:lnTo>
                  <a:close/>
                </a:path>
              </a:pathLst>
            </a:custGeom>
            <a:solidFill>
              <a:srgbClr val="8636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20" y="2983484"/>
              <a:ext cx="8748395" cy="3862070"/>
            </a:xfrm>
            <a:custGeom>
              <a:avLst/>
              <a:gdLst/>
              <a:ahLst/>
              <a:cxnLst/>
              <a:rect l="l" t="t" r="r" b="b"/>
              <a:pathLst>
                <a:path w="8748395" h="3862070">
                  <a:moveTo>
                    <a:pt x="1507831" y="0"/>
                  </a:moveTo>
                  <a:lnTo>
                    <a:pt x="4838533" y="2969501"/>
                  </a:lnTo>
                  <a:lnTo>
                    <a:pt x="4919245" y="2970458"/>
                  </a:lnTo>
                  <a:lnTo>
                    <a:pt x="4999444" y="2971560"/>
                  </a:lnTo>
                  <a:lnTo>
                    <a:pt x="5079117" y="2972807"/>
                  </a:lnTo>
                  <a:lnTo>
                    <a:pt x="5158255" y="2974196"/>
                  </a:lnTo>
                  <a:lnTo>
                    <a:pt x="5236846" y="2975727"/>
                  </a:lnTo>
                  <a:lnTo>
                    <a:pt x="5314877" y="2977398"/>
                  </a:lnTo>
                  <a:lnTo>
                    <a:pt x="5392339" y="2979207"/>
                  </a:lnTo>
                  <a:lnTo>
                    <a:pt x="5469219" y="2981154"/>
                  </a:lnTo>
                  <a:lnTo>
                    <a:pt x="5545507" y="2983235"/>
                  </a:lnTo>
                  <a:lnTo>
                    <a:pt x="5621190" y="2985451"/>
                  </a:lnTo>
                  <a:lnTo>
                    <a:pt x="5696258" y="2987800"/>
                  </a:lnTo>
                  <a:lnTo>
                    <a:pt x="5770700" y="2990280"/>
                  </a:lnTo>
                  <a:lnTo>
                    <a:pt x="5844503" y="2992890"/>
                  </a:lnTo>
                  <a:lnTo>
                    <a:pt x="5917657" y="2995628"/>
                  </a:lnTo>
                  <a:lnTo>
                    <a:pt x="5990150" y="2998493"/>
                  </a:lnTo>
                  <a:lnTo>
                    <a:pt x="6061970" y="3001484"/>
                  </a:lnTo>
                  <a:lnTo>
                    <a:pt x="6133108" y="3004599"/>
                  </a:lnTo>
                  <a:lnTo>
                    <a:pt x="6203550" y="3007836"/>
                  </a:lnTo>
                  <a:lnTo>
                    <a:pt x="6273286" y="3011195"/>
                  </a:lnTo>
                  <a:lnTo>
                    <a:pt x="6342305" y="3014673"/>
                  </a:lnTo>
                  <a:lnTo>
                    <a:pt x="6410595" y="3018270"/>
                  </a:lnTo>
                  <a:lnTo>
                    <a:pt x="6478145" y="3021983"/>
                  </a:lnTo>
                  <a:lnTo>
                    <a:pt x="6544943" y="3025812"/>
                  </a:lnTo>
                  <a:lnTo>
                    <a:pt x="6610978" y="3029756"/>
                  </a:lnTo>
                  <a:lnTo>
                    <a:pt x="6676239" y="3033811"/>
                  </a:lnTo>
                  <a:lnTo>
                    <a:pt x="6740714" y="3037978"/>
                  </a:lnTo>
                  <a:lnTo>
                    <a:pt x="6804392" y="3042255"/>
                  </a:lnTo>
                  <a:lnTo>
                    <a:pt x="6867262" y="3046639"/>
                  </a:lnTo>
                  <a:lnTo>
                    <a:pt x="6929313" y="3051131"/>
                  </a:lnTo>
                  <a:lnTo>
                    <a:pt x="6990532" y="3055728"/>
                  </a:lnTo>
                  <a:lnTo>
                    <a:pt x="7050910" y="3060429"/>
                  </a:lnTo>
                  <a:lnTo>
                    <a:pt x="7110433" y="3065232"/>
                  </a:lnTo>
                  <a:lnTo>
                    <a:pt x="7169091" y="3070137"/>
                  </a:lnTo>
                  <a:lnTo>
                    <a:pt x="7226874" y="3075141"/>
                  </a:lnTo>
                  <a:lnTo>
                    <a:pt x="7283768" y="3080243"/>
                  </a:lnTo>
                  <a:lnTo>
                    <a:pt x="7339763" y="3085442"/>
                  </a:lnTo>
                  <a:lnTo>
                    <a:pt x="7394848" y="3090737"/>
                  </a:lnTo>
                  <a:lnTo>
                    <a:pt x="7449011" y="3096125"/>
                  </a:lnTo>
                  <a:lnTo>
                    <a:pt x="7502242" y="3101606"/>
                  </a:lnTo>
                  <a:lnTo>
                    <a:pt x="7554527" y="3107178"/>
                  </a:lnTo>
                  <a:lnTo>
                    <a:pt x="7605857" y="3112839"/>
                  </a:lnTo>
                  <a:lnTo>
                    <a:pt x="7656220" y="3118589"/>
                  </a:lnTo>
                  <a:lnTo>
                    <a:pt x="7705604" y="3124425"/>
                  </a:lnTo>
                  <a:lnTo>
                    <a:pt x="7753999" y="3130346"/>
                  </a:lnTo>
                  <a:lnTo>
                    <a:pt x="7801392" y="3136352"/>
                  </a:lnTo>
                  <a:lnTo>
                    <a:pt x="7847773" y="3142439"/>
                  </a:lnTo>
                  <a:lnTo>
                    <a:pt x="7893130" y="3148608"/>
                  </a:lnTo>
                  <a:lnTo>
                    <a:pt x="7937452" y="3154856"/>
                  </a:lnTo>
                  <a:lnTo>
                    <a:pt x="7980727" y="3161182"/>
                  </a:lnTo>
                  <a:lnTo>
                    <a:pt x="8022945" y="3167585"/>
                  </a:lnTo>
                  <a:lnTo>
                    <a:pt x="8064093" y="3174063"/>
                  </a:lnTo>
                  <a:lnTo>
                    <a:pt x="8104160" y="3180615"/>
                  </a:lnTo>
                  <a:lnTo>
                    <a:pt x="8143136" y="3187239"/>
                  </a:lnTo>
                  <a:lnTo>
                    <a:pt x="8181008" y="3193934"/>
                  </a:lnTo>
                  <a:lnTo>
                    <a:pt x="8253398" y="3207531"/>
                  </a:lnTo>
                  <a:lnTo>
                    <a:pt x="8321239" y="3221394"/>
                  </a:lnTo>
                  <a:lnTo>
                    <a:pt x="8384439" y="3235512"/>
                  </a:lnTo>
                  <a:lnTo>
                    <a:pt x="8442909" y="3249873"/>
                  </a:lnTo>
                  <a:lnTo>
                    <a:pt x="8496557" y="3264466"/>
                  </a:lnTo>
                  <a:lnTo>
                    <a:pt x="8545293" y="3279279"/>
                  </a:lnTo>
                  <a:lnTo>
                    <a:pt x="8589027" y="3294301"/>
                  </a:lnTo>
                  <a:lnTo>
                    <a:pt x="8627666" y="3309520"/>
                  </a:lnTo>
                  <a:lnTo>
                    <a:pt x="8675876" y="3332693"/>
                  </a:lnTo>
                  <a:lnTo>
                    <a:pt x="8712114" y="3356246"/>
                  </a:lnTo>
                  <a:lnTo>
                    <a:pt x="8741280" y="3388172"/>
                  </a:lnTo>
                  <a:lnTo>
                    <a:pt x="8748393" y="3412458"/>
                  </a:lnTo>
                  <a:lnTo>
                    <a:pt x="8747892" y="3420611"/>
                  </a:lnTo>
                  <a:lnTo>
                    <a:pt x="8723336" y="3461740"/>
                  </a:lnTo>
                  <a:lnTo>
                    <a:pt x="8682060" y="3491774"/>
                  </a:lnTo>
                  <a:lnTo>
                    <a:pt x="8638807" y="3513811"/>
                  </a:lnTo>
                  <a:lnTo>
                    <a:pt x="8585341" y="3535402"/>
                  </a:lnTo>
                  <a:lnTo>
                    <a:pt x="8544168" y="3549537"/>
                  </a:lnTo>
                  <a:lnTo>
                    <a:pt x="8498672" y="3563456"/>
                  </a:lnTo>
                  <a:lnTo>
                    <a:pt x="8448942" y="3577152"/>
                  </a:lnTo>
                  <a:lnTo>
                    <a:pt x="8395063" y="3590618"/>
                  </a:lnTo>
                  <a:lnTo>
                    <a:pt x="8337122" y="3603846"/>
                  </a:lnTo>
                  <a:lnTo>
                    <a:pt x="8275207" y="3616830"/>
                  </a:lnTo>
                  <a:lnTo>
                    <a:pt x="8209404" y="3629562"/>
                  </a:lnTo>
                  <a:lnTo>
                    <a:pt x="8139801" y="3642035"/>
                  </a:lnTo>
                  <a:lnTo>
                    <a:pt x="8066483" y="3654242"/>
                  </a:lnTo>
                  <a:lnTo>
                    <a:pt x="8028459" y="3660244"/>
                  </a:lnTo>
                  <a:lnTo>
                    <a:pt x="7989538" y="3666176"/>
                  </a:lnTo>
                  <a:lnTo>
                    <a:pt x="7949733" y="3672038"/>
                  </a:lnTo>
                  <a:lnTo>
                    <a:pt x="7909053" y="3677829"/>
                  </a:lnTo>
                  <a:lnTo>
                    <a:pt x="7867510" y="3683549"/>
                  </a:lnTo>
                  <a:lnTo>
                    <a:pt x="7825115" y="3689195"/>
                  </a:lnTo>
                  <a:lnTo>
                    <a:pt x="7781878" y="3694768"/>
                  </a:lnTo>
                  <a:lnTo>
                    <a:pt x="7737810" y="3700266"/>
                  </a:lnTo>
                  <a:lnTo>
                    <a:pt x="7692922" y="3705689"/>
                  </a:lnTo>
                  <a:lnTo>
                    <a:pt x="7647226" y="3711035"/>
                  </a:lnTo>
                  <a:lnTo>
                    <a:pt x="7600731" y="3716304"/>
                  </a:lnTo>
                  <a:lnTo>
                    <a:pt x="7553448" y="3721495"/>
                  </a:lnTo>
                  <a:lnTo>
                    <a:pt x="7505390" y="3726607"/>
                  </a:lnTo>
                  <a:lnTo>
                    <a:pt x="7456565" y="3731639"/>
                  </a:lnTo>
                  <a:lnTo>
                    <a:pt x="7406986" y="3736590"/>
                  </a:lnTo>
                  <a:lnTo>
                    <a:pt x="7356663" y="3741460"/>
                  </a:lnTo>
                  <a:lnTo>
                    <a:pt x="7305607" y="3746246"/>
                  </a:lnTo>
                  <a:lnTo>
                    <a:pt x="7253829" y="3750949"/>
                  </a:lnTo>
                  <a:lnTo>
                    <a:pt x="7201339" y="3755568"/>
                  </a:lnTo>
                  <a:lnTo>
                    <a:pt x="7148149" y="3760101"/>
                  </a:lnTo>
                  <a:lnTo>
                    <a:pt x="7094270" y="3764549"/>
                  </a:lnTo>
                  <a:lnTo>
                    <a:pt x="7039711" y="3768909"/>
                  </a:lnTo>
                  <a:lnTo>
                    <a:pt x="6984485" y="3773180"/>
                  </a:lnTo>
                  <a:lnTo>
                    <a:pt x="6928602" y="3777363"/>
                  </a:lnTo>
                  <a:lnTo>
                    <a:pt x="6872072" y="3781457"/>
                  </a:lnTo>
                  <a:lnTo>
                    <a:pt x="6814907" y="3785459"/>
                  </a:lnTo>
                  <a:lnTo>
                    <a:pt x="6757118" y="3789370"/>
                  </a:lnTo>
                  <a:lnTo>
                    <a:pt x="6698715" y="3793188"/>
                  </a:lnTo>
                  <a:lnTo>
                    <a:pt x="6639710" y="3796913"/>
                  </a:lnTo>
                  <a:lnTo>
                    <a:pt x="6580113" y="3800544"/>
                  </a:lnTo>
                  <a:lnTo>
                    <a:pt x="6519934" y="3804080"/>
                  </a:lnTo>
                  <a:lnTo>
                    <a:pt x="6459186" y="3807519"/>
                  </a:lnTo>
                  <a:lnTo>
                    <a:pt x="6397878" y="3810861"/>
                  </a:lnTo>
                  <a:lnTo>
                    <a:pt x="6336021" y="3814106"/>
                  </a:lnTo>
                  <a:lnTo>
                    <a:pt x="6273628" y="3817252"/>
                  </a:lnTo>
                  <a:lnTo>
                    <a:pt x="6210707" y="3820298"/>
                  </a:lnTo>
                  <a:lnTo>
                    <a:pt x="6147271" y="3823243"/>
                  </a:lnTo>
                  <a:lnTo>
                    <a:pt x="6083329" y="3826087"/>
                  </a:lnTo>
                  <a:lnTo>
                    <a:pt x="6018893" y="3828829"/>
                  </a:lnTo>
                  <a:lnTo>
                    <a:pt x="5953975" y="3831467"/>
                  </a:lnTo>
                  <a:lnTo>
                    <a:pt x="5888583" y="3834001"/>
                  </a:lnTo>
                  <a:lnTo>
                    <a:pt x="5822730" y="3836430"/>
                  </a:lnTo>
                  <a:lnTo>
                    <a:pt x="5756427" y="3838754"/>
                  </a:lnTo>
                  <a:lnTo>
                    <a:pt x="5689683" y="3840970"/>
                  </a:lnTo>
                  <a:lnTo>
                    <a:pt x="5622511" y="3843079"/>
                  </a:lnTo>
                  <a:lnTo>
                    <a:pt x="5554920" y="3845079"/>
                  </a:lnTo>
                  <a:lnTo>
                    <a:pt x="5486923" y="3846969"/>
                  </a:lnTo>
                  <a:lnTo>
                    <a:pt x="5418528" y="3848749"/>
                  </a:lnTo>
                  <a:lnTo>
                    <a:pt x="5349749" y="3850418"/>
                  </a:lnTo>
                  <a:lnTo>
                    <a:pt x="5280594" y="3851974"/>
                  </a:lnTo>
                  <a:lnTo>
                    <a:pt x="5211076" y="3853418"/>
                  </a:lnTo>
                  <a:lnTo>
                    <a:pt x="5141205" y="3854747"/>
                  </a:lnTo>
                  <a:lnTo>
                    <a:pt x="5070991" y="3855961"/>
                  </a:lnTo>
                  <a:lnTo>
                    <a:pt x="5000447" y="3857060"/>
                  </a:lnTo>
                  <a:lnTo>
                    <a:pt x="4929581" y="3858042"/>
                  </a:lnTo>
                  <a:lnTo>
                    <a:pt x="4858407" y="3858906"/>
                  </a:lnTo>
                  <a:lnTo>
                    <a:pt x="4786934" y="3859652"/>
                  </a:lnTo>
                  <a:lnTo>
                    <a:pt x="4715172" y="3860279"/>
                  </a:lnTo>
                  <a:lnTo>
                    <a:pt x="4643134" y="3860785"/>
                  </a:lnTo>
                  <a:lnTo>
                    <a:pt x="4570830" y="3861170"/>
                  </a:lnTo>
                  <a:lnTo>
                    <a:pt x="4498271" y="3861432"/>
                  </a:lnTo>
                  <a:lnTo>
                    <a:pt x="4425467" y="3861572"/>
                  </a:lnTo>
                  <a:lnTo>
                    <a:pt x="4352430" y="3861588"/>
                  </a:lnTo>
                  <a:lnTo>
                    <a:pt x="4279169" y="3861480"/>
                  </a:lnTo>
                  <a:lnTo>
                    <a:pt x="4205698" y="3861245"/>
                  </a:lnTo>
                  <a:lnTo>
                    <a:pt x="4132025" y="3860884"/>
                  </a:lnTo>
                  <a:lnTo>
                    <a:pt x="4058162" y="3860396"/>
                  </a:lnTo>
                  <a:lnTo>
                    <a:pt x="3984120" y="3859779"/>
                  </a:lnTo>
                  <a:lnTo>
                    <a:pt x="3909909" y="3859033"/>
                  </a:lnTo>
                  <a:lnTo>
                    <a:pt x="3829198" y="3858076"/>
                  </a:lnTo>
                  <a:lnTo>
                    <a:pt x="3748999" y="3856973"/>
                  </a:lnTo>
                  <a:lnTo>
                    <a:pt x="3669325" y="3855726"/>
                  </a:lnTo>
                  <a:lnTo>
                    <a:pt x="3590187" y="3854336"/>
                  </a:lnTo>
                  <a:lnTo>
                    <a:pt x="3511597" y="3852805"/>
                  </a:lnTo>
                  <a:lnTo>
                    <a:pt x="3433565" y="3851134"/>
                  </a:lnTo>
                  <a:lnTo>
                    <a:pt x="3356103" y="3849325"/>
                  </a:lnTo>
                  <a:lnTo>
                    <a:pt x="3279223" y="3847378"/>
                  </a:lnTo>
                  <a:lnTo>
                    <a:pt x="3202935" y="3845296"/>
                  </a:lnTo>
                  <a:lnTo>
                    <a:pt x="3127251" y="3843080"/>
                  </a:lnTo>
                  <a:lnTo>
                    <a:pt x="3052183" y="3840732"/>
                  </a:lnTo>
                  <a:lnTo>
                    <a:pt x="2977741" y="3838251"/>
                  </a:lnTo>
                  <a:lnTo>
                    <a:pt x="2903938" y="3835641"/>
                  </a:lnTo>
                  <a:lnTo>
                    <a:pt x="2830783" y="3832903"/>
                  </a:lnTo>
                  <a:lnTo>
                    <a:pt x="2758290" y="3830038"/>
                  </a:lnTo>
                  <a:lnTo>
                    <a:pt x="2686469" y="3827047"/>
                  </a:lnTo>
                  <a:lnTo>
                    <a:pt x="2615331" y="3823932"/>
                  </a:lnTo>
                  <a:lnTo>
                    <a:pt x="2544888" y="3820695"/>
                  </a:lnTo>
                  <a:lnTo>
                    <a:pt x="2475152" y="3817336"/>
                  </a:lnTo>
                  <a:lnTo>
                    <a:pt x="2406133" y="3813858"/>
                  </a:lnTo>
                  <a:lnTo>
                    <a:pt x="2337842" y="3810261"/>
                  </a:lnTo>
                  <a:lnTo>
                    <a:pt x="2270292" y="3806547"/>
                  </a:lnTo>
                  <a:lnTo>
                    <a:pt x="2203493" y="3802718"/>
                  </a:lnTo>
                  <a:lnTo>
                    <a:pt x="2137458" y="3798775"/>
                  </a:lnTo>
                  <a:lnTo>
                    <a:pt x="2072196" y="3794719"/>
                  </a:lnTo>
                  <a:lnTo>
                    <a:pt x="2007720" y="3790553"/>
                  </a:lnTo>
                  <a:lnTo>
                    <a:pt x="1944041" y="3786276"/>
                  </a:lnTo>
                  <a:lnTo>
                    <a:pt x="1881171" y="3781891"/>
                  </a:lnTo>
                  <a:lnTo>
                    <a:pt x="1819120" y="3777400"/>
                  </a:lnTo>
                  <a:lnTo>
                    <a:pt x="1757900" y="3772803"/>
                  </a:lnTo>
                  <a:lnTo>
                    <a:pt x="1697522" y="3768102"/>
                  </a:lnTo>
                  <a:lnTo>
                    <a:pt x="1637998" y="3763298"/>
                  </a:lnTo>
                  <a:lnTo>
                    <a:pt x="1579339" y="3758394"/>
                  </a:lnTo>
                  <a:lnTo>
                    <a:pt x="1521556" y="3753390"/>
                  </a:lnTo>
                  <a:lnTo>
                    <a:pt x="1464661" y="3748287"/>
                  </a:lnTo>
                  <a:lnTo>
                    <a:pt x="1408665" y="3743088"/>
                  </a:lnTo>
                  <a:lnTo>
                    <a:pt x="1353579" y="3737794"/>
                  </a:lnTo>
                  <a:lnTo>
                    <a:pt x="1299415" y="3732406"/>
                  </a:lnTo>
                  <a:lnTo>
                    <a:pt x="1246184" y="3726925"/>
                  </a:lnTo>
                  <a:lnTo>
                    <a:pt x="1193898" y="3721353"/>
                  </a:lnTo>
                  <a:lnTo>
                    <a:pt x="1142567" y="3715692"/>
                  </a:lnTo>
                  <a:lnTo>
                    <a:pt x="1092204" y="3709943"/>
                  </a:lnTo>
                  <a:lnTo>
                    <a:pt x="1042819" y="3704106"/>
                  </a:lnTo>
                  <a:lnTo>
                    <a:pt x="994423" y="3698185"/>
                  </a:lnTo>
                  <a:lnTo>
                    <a:pt x="947029" y="3692180"/>
                  </a:lnTo>
                  <a:lnTo>
                    <a:pt x="900648" y="3686092"/>
                  </a:lnTo>
                  <a:lnTo>
                    <a:pt x="855290" y="3679924"/>
                  </a:lnTo>
                  <a:lnTo>
                    <a:pt x="810967" y="3673676"/>
                  </a:lnTo>
                  <a:lnTo>
                    <a:pt x="767691" y="3667350"/>
                  </a:lnTo>
                  <a:lnTo>
                    <a:pt x="725473" y="3660947"/>
                  </a:lnTo>
                  <a:lnTo>
                    <a:pt x="684324" y="3654469"/>
                  </a:lnTo>
                  <a:lnTo>
                    <a:pt x="644256" y="3647917"/>
                  </a:lnTo>
                  <a:lnTo>
                    <a:pt x="605279" y="3641293"/>
                  </a:lnTo>
                  <a:lnTo>
                    <a:pt x="567406" y="3634598"/>
                  </a:lnTo>
                  <a:lnTo>
                    <a:pt x="495015" y="3621002"/>
                  </a:lnTo>
                  <a:lnTo>
                    <a:pt x="427172" y="3607139"/>
                  </a:lnTo>
                  <a:lnTo>
                    <a:pt x="363970" y="3593021"/>
                  </a:lnTo>
                  <a:lnTo>
                    <a:pt x="305499" y="3578660"/>
                  </a:lnTo>
                  <a:lnTo>
                    <a:pt x="251849" y="3564068"/>
                  </a:lnTo>
                  <a:lnTo>
                    <a:pt x="203111" y="3549255"/>
                  </a:lnTo>
                  <a:lnTo>
                    <a:pt x="159377" y="3534233"/>
                  </a:lnTo>
                  <a:lnTo>
                    <a:pt x="120736" y="3519014"/>
                  </a:lnTo>
                  <a:lnTo>
                    <a:pt x="72524" y="3495841"/>
                  </a:lnTo>
                  <a:lnTo>
                    <a:pt x="36284" y="3472289"/>
                  </a:lnTo>
                  <a:lnTo>
                    <a:pt x="7115" y="3440363"/>
                  </a:lnTo>
                  <a:lnTo>
                    <a:pt x="0" y="3416077"/>
                  </a:lnTo>
                  <a:lnTo>
                    <a:pt x="500" y="3407924"/>
                  </a:lnTo>
                  <a:lnTo>
                    <a:pt x="25053" y="3366795"/>
                  </a:lnTo>
                  <a:lnTo>
                    <a:pt x="58574" y="3341503"/>
                  </a:lnTo>
                  <a:lnTo>
                    <a:pt x="105668" y="3316650"/>
                  </a:lnTo>
                  <a:lnTo>
                    <a:pt x="144425" y="3300346"/>
                  </a:lnTo>
                  <a:lnTo>
                    <a:pt x="188945" y="3284270"/>
                  </a:lnTo>
                  <a:lnTo>
                    <a:pt x="239120" y="3268434"/>
                  </a:lnTo>
                  <a:lnTo>
                    <a:pt x="294843" y="3252852"/>
                  </a:lnTo>
                  <a:lnTo>
                    <a:pt x="356006" y="3237537"/>
                  </a:lnTo>
                  <a:lnTo>
                    <a:pt x="422500" y="3222502"/>
                  </a:lnTo>
                  <a:lnTo>
                    <a:pt x="494219" y="3207760"/>
                  </a:lnTo>
                  <a:lnTo>
                    <a:pt x="532003" y="3200503"/>
                  </a:lnTo>
                  <a:lnTo>
                    <a:pt x="571053" y="3193325"/>
                  </a:lnTo>
                  <a:lnTo>
                    <a:pt x="611355" y="3186226"/>
                  </a:lnTo>
                  <a:lnTo>
                    <a:pt x="652896" y="3179208"/>
                  </a:lnTo>
                  <a:lnTo>
                    <a:pt x="695662" y="3172274"/>
                  </a:lnTo>
                  <a:lnTo>
                    <a:pt x="739640" y="3165424"/>
                  </a:lnTo>
                  <a:lnTo>
                    <a:pt x="784815" y="3158661"/>
                  </a:lnTo>
                  <a:lnTo>
                    <a:pt x="831176" y="3151985"/>
                  </a:lnTo>
                  <a:lnTo>
                    <a:pt x="878707" y="3145399"/>
                  </a:lnTo>
                  <a:lnTo>
                    <a:pt x="927397" y="3138905"/>
                  </a:lnTo>
                  <a:lnTo>
                    <a:pt x="977230" y="3132504"/>
                  </a:lnTo>
                  <a:lnTo>
                    <a:pt x="1028195" y="3126197"/>
                  </a:lnTo>
                  <a:lnTo>
                    <a:pt x="1080277" y="3119986"/>
                  </a:lnTo>
                  <a:lnTo>
                    <a:pt x="1133462" y="3113873"/>
                  </a:lnTo>
                  <a:lnTo>
                    <a:pt x="1187738" y="3107859"/>
                  </a:lnTo>
                  <a:lnTo>
                    <a:pt x="1243091" y="3101947"/>
                  </a:lnTo>
                  <a:lnTo>
                    <a:pt x="1299507" y="3096138"/>
                  </a:lnTo>
                  <a:lnTo>
                    <a:pt x="1356974" y="3090432"/>
                  </a:lnTo>
                  <a:lnTo>
                    <a:pt x="1415476" y="3084833"/>
                  </a:lnTo>
                  <a:lnTo>
                    <a:pt x="1475002" y="3079342"/>
                  </a:lnTo>
                  <a:lnTo>
                    <a:pt x="1535537" y="3073960"/>
                  </a:lnTo>
                  <a:lnTo>
                    <a:pt x="1597068" y="3068688"/>
                  </a:lnTo>
                  <a:lnTo>
                    <a:pt x="1659582" y="3063530"/>
                  </a:lnTo>
                  <a:lnTo>
                    <a:pt x="1723065" y="3058485"/>
                  </a:lnTo>
                  <a:lnTo>
                    <a:pt x="1787503" y="3053557"/>
                  </a:lnTo>
                  <a:lnTo>
                    <a:pt x="1852883" y="3048746"/>
                  </a:lnTo>
                  <a:lnTo>
                    <a:pt x="1919192" y="3044054"/>
                  </a:lnTo>
                  <a:lnTo>
                    <a:pt x="1986417" y="3039483"/>
                  </a:lnTo>
                  <a:lnTo>
                    <a:pt x="2054543" y="3035034"/>
                  </a:lnTo>
                  <a:lnTo>
                    <a:pt x="2123557" y="3030709"/>
                  </a:lnTo>
                  <a:lnTo>
                    <a:pt x="2193446" y="3026510"/>
                  </a:lnTo>
                  <a:lnTo>
                    <a:pt x="2264196" y="3022438"/>
                  </a:lnTo>
                  <a:lnTo>
                    <a:pt x="2335794" y="3018496"/>
                  </a:lnTo>
                  <a:lnTo>
                    <a:pt x="2408226" y="3014684"/>
                  </a:lnTo>
                  <a:lnTo>
                    <a:pt x="2481479" y="3011004"/>
                  </a:lnTo>
                  <a:lnTo>
                    <a:pt x="2555539" y="3007458"/>
                  </a:lnTo>
                  <a:lnTo>
                    <a:pt x="2630393" y="3004047"/>
                  </a:lnTo>
                  <a:lnTo>
                    <a:pt x="2706028" y="3000774"/>
                  </a:lnTo>
                  <a:lnTo>
                    <a:pt x="2782429" y="2997639"/>
                  </a:lnTo>
                  <a:lnTo>
                    <a:pt x="2859584" y="2994645"/>
                  </a:lnTo>
                  <a:lnTo>
                    <a:pt x="2937479" y="2991793"/>
                  </a:lnTo>
                  <a:lnTo>
                    <a:pt x="3016100" y="2989085"/>
                  </a:lnTo>
                  <a:lnTo>
                    <a:pt x="3095435" y="2986522"/>
                  </a:lnTo>
                  <a:lnTo>
                    <a:pt x="3175468" y="2984106"/>
                  </a:lnTo>
                  <a:lnTo>
                    <a:pt x="1507831" y="0"/>
                  </a:lnTo>
                  <a:close/>
                </a:path>
              </a:pathLst>
            </a:custGeom>
            <a:ln w="19812">
              <a:solidFill>
                <a:srgbClr val="4D1C1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832604" y="1933956"/>
              <a:ext cx="3119755" cy="1905"/>
            </a:xfrm>
            <a:custGeom>
              <a:avLst/>
              <a:gdLst/>
              <a:ahLst/>
              <a:cxnLst/>
              <a:rect l="l" t="t" r="r" b="b"/>
              <a:pathLst>
                <a:path w="3119754" h="1905">
                  <a:moveTo>
                    <a:pt x="3119754" y="1651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DBA3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360169" y="6182664"/>
            <a:ext cx="4879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Will't</a:t>
            </a:r>
            <a:r>
              <a:rPr sz="24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please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you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sit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and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look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at</a:t>
            </a:r>
            <a:r>
              <a:rPr sz="24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her?</a:t>
            </a:r>
            <a:endParaRPr sz="2400">
              <a:latin typeface="Arial MT"/>
              <a:cs typeface="Arial MT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-10198" y="108011"/>
            <a:ext cx="9166225" cy="2635885"/>
            <a:chOff x="-10198" y="108011"/>
            <a:chExt cx="9166225" cy="2635885"/>
          </a:xfrm>
        </p:grpSpPr>
        <p:sp>
          <p:nvSpPr>
            <p:cNvPr id="14" name="object 14"/>
            <p:cNvSpPr/>
            <p:nvPr/>
          </p:nvSpPr>
          <p:spPr>
            <a:xfrm>
              <a:off x="-292" y="117970"/>
              <a:ext cx="9146540" cy="2616200"/>
            </a:xfrm>
            <a:custGeom>
              <a:avLst/>
              <a:gdLst/>
              <a:ahLst/>
              <a:cxnLst/>
              <a:rect l="l" t="t" r="r" b="b"/>
              <a:pathLst>
                <a:path w="9146540" h="2616200">
                  <a:moveTo>
                    <a:pt x="4631241" y="0"/>
                  </a:moveTo>
                  <a:lnTo>
                    <a:pt x="4455136" y="199"/>
                  </a:lnTo>
                  <a:lnTo>
                    <a:pt x="4279672" y="1466"/>
                  </a:lnTo>
                  <a:lnTo>
                    <a:pt x="4105040" y="3789"/>
                  </a:lnTo>
                  <a:lnTo>
                    <a:pt x="3931429" y="7158"/>
                  </a:lnTo>
                  <a:lnTo>
                    <a:pt x="3759032" y="11562"/>
                  </a:lnTo>
                  <a:lnTo>
                    <a:pt x="3588038" y="16990"/>
                  </a:lnTo>
                  <a:lnTo>
                    <a:pt x="3418638" y="23430"/>
                  </a:lnTo>
                  <a:lnTo>
                    <a:pt x="3251023" y="30873"/>
                  </a:lnTo>
                  <a:lnTo>
                    <a:pt x="3085383" y="39306"/>
                  </a:lnTo>
                  <a:lnTo>
                    <a:pt x="2921908" y="48718"/>
                  </a:lnTo>
                  <a:lnTo>
                    <a:pt x="2760790" y="59100"/>
                  </a:lnTo>
                  <a:lnTo>
                    <a:pt x="2602218" y="70439"/>
                  </a:lnTo>
                  <a:lnTo>
                    <a:pt x="2498013" y="78526"/>
                  </a:lnTo>
                  <a:lnTo>
                    <a:pt x="2395081" y="87029"/>
                  </a:lnTo>
                  <a:lnTo>
                    <a:pt x="2293478" y="95948"/>
                  </a:lnTo>
                  <a:lnTo>
                    <a:pt x="2193261" y="105277"/>
                  </a:lnTo>
                  <a:lnTo>
                    <a:pt x="2094487" y="115014"/>
                  </a:lnTo>
                  <a:lnTo>
                    <a:pt x="1997212" y="125155"/>
                  </a:lnTo>
                  <a:lnTo>
                    <a:pt x="1901492" y="135698"/>
                  </a:lnTo>
                  <a:lnTo>
                    <a:pt x="1807385" y="146639"/>
                  </a:lnTo>
                  <a:lnTo>
                    <a:pt x="1714945" y="157974"/>
                  </a:lnTo>
                  <a:lnTo>
                    <a:pt x="1624230" y="169701"/>
                  </a:lnTo>
                  <a:lnTo>
                    <a:pt x="1535297" y="181817"/>
                  </a:lnTo>
                  <a:lnTo>
                    <a:pt x="1448201" y="194317"/>
                  </a:lnTo>
                  <a:lnTo>
                    <a:pt x="1363000" y="207199"/>
                  </a:lnTo>
                  <a:lnTo>
                    <a:pt x="1279749" y="220460"/>
                  </a:lnTo>
                  <a:lnTo>
                    <a:pt x="1198506" y="234096"/>
                  </a:lnTo>
                  <a:lnTo>
                    <a:pt x="1119326" y="248104"/>
                  </a:lnTo>
                  <a:lnTo>
                    <a:pt x="1042266" y="262480"/>
                  </a:lnTo>
                  <a:lnTo>
                    <a:pt x="967383" y="277222"/>
                  </a:lnTo>
                  <a:lnTo>
                    <a:pt x="894732" y="292327"/>
                  </a:lnTo>
                  <a:lnTo>
                    <a:pt x="824372" y="307790"/>
                  </a:lnTo>
                  <a:lnTo>
                    <a:pt x="756357" y="323609"/>
                  </a:lnTo>
                  <a:lnTo>
                    <a:pt x="690744" y="339780"/>
                  </a:lnTo>
                  <a:lnTo>
                    <a:pt x="627591" y="356301"/>
                  </a:lnTo>
                  <a:lnTo>
                    <a:pt x="566953" y="373167"/>
                  </a:lnTo>
                  <a:lnTo>
                    <a:pt x="508887" y="390376"/>
                  </a:lnTo>
                  <a:lnTo>
                    <a:pt x="453449" y="407925"/>
                  </a:lnTo>
                  <a:lnTo>
                    <a:pt x="391648" y="429009"/>
                  </a:lnTo>
                  <a:lnTo>
                    <a:pt x="326128" y="453517"/>
                  </a:lnTo>
                  <a:lnTo>
                    <a:pt x="266766" y="478196"/>
                  </a:lnTo>
                  <a:lnTo>
                    <a:pt x="213509" y="503024"/>
                  </a:lnTo>
                  <a:lnTo>
                    <a:pt x="166306" y="527979"/>
                  </a:lnTo>
                  <a:lnTo>
                    <a:pt x="125104" y="553037"/>
                  </a:lnTo>
                  <a:lnTo>
                    <a:pt x="89852" y="578178"/>
                  </a:lnTo>
                  <a:lnTo>
                    <a:pt x="60498" y="603378"/>
                  </a:lnTo>
                  <a:lnTo>
                    <a:pt x="27411" y="641240"/>
                  </a:lnTo>
                  <a:lnTo>
                    <a:pt x="7304" y="679111"/>
                  </a:lnTo>
                  <a:lnTo>
                    <a:pt x="0" y="716913"/>
                  </a:lnTo>
                  <a:lnTo>
                    <a:pt x="380" y="729486"/>
                  </a:lnTo>
                  <a:lnTo>
                    <a:pt x="9874" y="767082"/>
                  </a:lnTo>
                  <a:lnTo>
                    <a:pt x="31764" y="804434"/>
                  </a:lnTo>
                  <a:lnTo>
                    <a:pt x="65874" y="841467"/>
                  </a:lnTo>
                  <a:lnTo>
                    <a:pt x="95316" y="865941"/>
                  </a:lnTo>
                  <a:lnTo>
                    <a:pt x="130059" y="890218"/>
                  </a:lnTo>
                  <a:lnTo>
                    <a:pt x="170053" y="914274"/>
                  </a:lnTo>
                  <a:lnTo>
                    <a:pt x="215243" y="938089"/>
                  </a:lnTo>
                  <a:lnTo>
                    <a:pt x="265580" y="961638"/>
                  </a:lnTo>
                  <a:lnTo>
                    <a:pt x="321010" y="984901"/>
                  </a:lnTo>
                  <a:lnTo>
                    <a:pt x="381483" y="1007854"/>
                  </a:lnTo>
                  <a:lnTo>
                    <a:pt x="446946" y="1030475"/>
                  </a:lnTo>
                  <a:lnTo>
                    <a:pt x="517347" y="1052743"/>
                  </a:lnTo>
                  <a:lnTo>
                    <a:pt x="554383" y="1063736"/>
                  </a:lnTo>
                  <a:lnTo>
                    <a:pt x="592635" y="1074633"/>
                  </a:lnTo>
                  <a:lnTo>
                    <a:pt x="632095" y="1085431"/>
                  </a:lnTo>
                  <a:lnTo>
                    <a:pt x="672757" y="1096125"/>
                  </a:lnTo>
                  <a:lnTo>
                    <a:pt x="714615" y="1106715"/>
                  </a:lnTo>
                  <a:lnTo>
                    <a:pt x="757662" y="1117196"/>
                  </a:lnTo>
                  <a:lnTo>
                    <a:pt x="801892" y="1127567"/>
                  </a:lnTo>
                  <a:lnTo>
                    <a:pt x="847298" y="1137823"/>
                  </a:lnTo>
                  <a:lnTo>
                    <a:pt x="893873" y="1147964"/>
                  </a:lnTo>
                  <a:lnTo>
                    <a:pt x="941613" y="1157985"/>
                  </a:lnTo>
                  <a:lnTo>
                    <a:pt x="990508" y="1167884"/>
                  </a:lnTo>
                  <a:lnTo>
                    <a:pt x="1040554" y="1177658"/>
                  </a:lnTo>
                  <a:lnTo>
                    <a:pt x="1091744" y="1187305"/>
                  </a:lnTo>
                  <a:lnTo>
                    <a:pt x="1144072" y="1196821"/>
                  </a:lnTo>
                  <a:lnTo>
                    <a:pt x="1197530" y="1206204"/>
                  </a:lnTo>
                  <a:lnTo>
                    <a:pt x="1252112" y="1215450"/>
                  </a:lnTo>
                  <a:lnTo>
                    <a:pt x="1307813" y="1224558"/>
                  </a:lnTo>
                  <a:lnTo>
                    <a:pt x="1364625" y="1233525"/>
                  </a:lnTo>
                  <a:lnTo>
                    <a:pt x="1422541" y="1242347"/>
                  </a:lnTo>
                  <a:lnTo>
                    <a:pt x="1481556" y="1251021"/>
                  </a:lnTo>
                  <a:lnTo>
                    <a:pt x="1541663" y="1259546"/>
                  </a:lnTo>
                  <a:lnTo>
                    <a:pt x="1602856" y="1267918"/>
                  </a:lnTo>
                  <a:lnTo>
                    <a:pt x="1665127" y="1276135"/>
                  </a:lnTo>
                  <a:lnTo>
                    <a:pt x="1728472" y="1284193"/>
                  </a:lnTo>
                  <a:lnTo>
                    <a:pt x="1792882" y="1292089"/>
                  </a:lnTo>
                  <a:lnTo>
                    <a:pt x="1858351" y="1299822"/>
                  </a:lnTo>
                  <a:lnTo>
                    <a:pt x="1924874" y="1307388"/>
                  </a:lnTo>
                  <a:lnTo>
                    <a:pt x="1992443" y="1314785"/>
                  </a:lnTo>
                  <a:lnTo>
                    <a:pt x="2061052" y="1322009"/>
                  </a:lnTo>
                  <a:lnTo>
                    <a:pt x="2130695" y="1329058"/>
                  </a:lnTo>
                  <a:lnTo>
                    <a:pt x="2201365" y="1335929"/>
                  </a:lnTo>
                  <a:lnTo>
                    <a:pt x="2273056" y="1342620"/>
                  </a:lnTo>
                  <a:lnTo>
                    <a:pt x="2345760" y="1349126"/>
                  </a:lnTo>
                  <a:lnTo>
                    <a:pt x="2419473" y="1355447"/>
                  </a:lnTo>
                  <a:lnTo>
                    <a:pt x="2494186" y="1361578"/>
                  </a:lnTo>
                  <a:lnTo>
                    <a:pt x="2569895" y="1367518"/>
                  </a:lnTo>
                  <a:lnTo>
                    <a:pt x="2646591" y="1373263"/>
                  </a:lnTo>
                  <a:lnTo>
                    <a:pt x="1590205" y="2615704"/>
                  </a:lnTo>
                  <a:lnTo>
                    <a:pt x="4340136" y="1439430"/>
                  </a:lnTo>
                  <a:lnTo>
                    <a:pt x="4404267" y="1439871"/>
                  </a:lnTo>
                  <a:lnTo>
                    <a:pt x="4532193" y="1440330"/>
                  </a:lnTo>
                  <a:lnTo>
                    <a:pt x="4659622" y="1440229"/>
                  </a:lnTo>
                  <a:lnTo>
                    <a:pt x="4786493" y="1439574"/>
                  </a:lnTo>
                  <a:lnTo>
                    <a:pt x="4912748" y="1438370"/>
                  </a:lnTo>
                  <a:lnTo>
                    <a:pt x="5038326" y="1436623"/>
                  </a:lnTo>
                  <a:lnTo>
                    <a:pt x="5163168" y="1434338"/>
                  </a:lnTo>
                  <a:lnTo>
                    <a:pt x="5287214" y="1431521"/>
                  </a:lnTo>
                  <a:lnTo>
                    <a:pt x="5410405" y="1428178"/>
                  </a:lnTo>
                  <a:lnTo>
                    <a:pt x="5532680" y="1424315"/>
                  </a:lnTo>
                  <a:lnTo>
                    <a:pt x="5653981" y="1419937"/>
                  </a:lnTo>
                  <a:lnTo>
                    <a:pt x="5774247" y="1415049"/>
                  </a:lnTo>
                  <a:lnTo>
                    <a:pt x="5893418" y="1409658"/>
                  </a:lnTo>
                  <a:lnTo>
                    <a:pt x="6011436" y="1403769"/>
                  </a:lnTo>
                  <a:lnTo>
                    <a:pt x="6128240" y="1397388"/>
                  </a:lnTo>
                  <a:lnTo>
                    <a:pt x="6243770" y="1390520"/>
                  </a:lnTo>
                  <a:lnTo>
                    <a:pt x="6357968" y="1383171"/>
                  </a:lnTo>
                  <a:lnTo>
                    <a:pt x="6470773" y="1375348"/>
                  </a:lnTo>
                  <a:lnTo>
                    <a:pt x="6582126" y="1367054"/>
                  </a:lnTo>
                  <a:lnTo>
                    <a:pt x="6691966" y="1358296"/>
                  </a:lnTo>
                  <a:lnTo>
                    <a:pt x="6800235" y="1349080"/>
                  </a:lnTo>
                  <a:lnTo>
                    <a:pt x="6906872" y="1339412"/>
                  </a:lnTo>
                  <a:lnTo>
                    <a:pt x="7011819" y="1329296"/>
                  </a:lnTo>
                  <a:lnTo>
                    <a:pt x="7115014" y="1318740"/>
                  </a:lnTo>
                  <a:lnTo>
                    <a:pt x="7216399" y="1307747"/>
                  </a:lnTo>
                  <a:lnTo>
                    <a:pt x="7315914" y="1296324"/>
                  </a:lnTo>
                  <a:lnTo>
                    <a:pt x="7413499" y="1284478"/>
                  </a:lnTo>
                  <a:lnTo>
                    <a:pt x="7509095" y="1272212"/>
                  </a:lnTo>
                  <a:lnTo>
                    <a:pt x="7602641" y="1259533"/>
                  </a:lnTo>
                  <a:lnTo>
                    <a:pt x="7694079" y="1246447"/>
                  </a:lnTo>
                  <a:lnTo>
                    <a:pt x="7783348" y="1232959"/>
                  </a:lnTo>
                  <a:lnTo>
                    <a:pt x="7870388" y="1219075"/>
                  </a:lnTo>
                  <a:lnTo>
                    <a:pt x="7955141" y="1204801"/>
                  </a:lnTo>
                  <a:lnTo>
                    <a:pt x="8037546" y="1190142"/>
                  </a:lnTo>
                  <a:lnTo>
                    <a:pt x="8117544" y="1175103"/>
                  </a:lnTo>
                  <a:lnTo>
                    <a:pt x="8195075" y="1159692"/>
                  </a:lnTo>
                  <a:lnTo>
                    <a:pt x="8270080" y="1143912"/>
                  </a:lnTo>
                  <a:lnTo>
                    <a:pt x="8342498" y="1127770"/>
                  </a:lnTo>
                  <a:lnTo>
                    <a:pt x="8412270" y="1111272"/>
                  </a:lnTo>
                  <a:lnTo>
                    <a:pt x="8479336" y="1094423"/>
                  </a:lnTo>
                  <a:lnTo>
                    <a:pt x="8543637" y="1077229"/>
                  </a:lnTo>
                  <a:lnTo>
                    <a:pt x="8605113" y="1059695"/>
                  </a:lnTo>
                  <a:lnTo>
                    <a:pt x="8663704" y="1041828"/>
                  </a:lnTo>
                  <a:lnTo>
                    <a:pt x="8719350" y="1023632"/>
                  </a:lnTo>
                  <a:lnTo>
                    <a:pt x="8787972" y="999218"/>
                  </a:lnTo>
                  <a:lnTo>
                    <a:pt x="8850410" y="974621"/>
                  </a:lnTo>
                  <a:lnTo>
                    <a:pt x="8906717" y="949865"/>
                  </a:lnTo>
                  <a:lnTo>
                    <a:pt x="8956944" y="924970"/>
                  </a:lnTo>
                  <a:lnTo>
                    <a:pt x="9001143" y="899961"/>
                  </a:lnTo>
                  <a:lnTo>
                    <a:pt x="9039367" y="874858"/>
                  </a:lnTo>
                  <a:lnTo>
                    <a:pt x="9071666" y="849685"/>
                  </a:lnTo>
                  <a:lnTo>
                    <a:pt x="9109121" y="811843"/>
                  </a:lnTo>
                  <a:lnTo>
                    <a:pt x="9133539" y="773966"/>
                  </a:lnTo>
                  <a:lnTo>
                    <a:pt x="9145094" y="736133"/>
                  </a:lnTo>
                  <a:lnTo>
                    <a:pt x="9146118" y="723544"/>
                  </a:lnTo>
                  <a:lnTo>
                    <a:pt x="9145738" y="710971"/>
                  </a:lnTo>
                  <a:lnTo>
                    <a:pt x="9136245" y="673375"/>
                  </a:lnTo>
                  <a:lnTo>
                    <a:pt x="9114357" y="636023"/>
                  </a:lnTo>
                  <a:lnTo>
                    <a:pt x="9080249" y="598990"/>
                  </a:lnTo>
                  <a:lnTo>
                    <a:pt x="9050807" y="574516"/>
                  </a:lnTo>
                  <a:lnTo>
                    <a:pt x="9016064" y="550239"/>
                  </a:lnTo>
                  <a:lnTo>
                    <a:pt x="8976072" y="526183"/>
                  </a:lnTo>
                  <a:lnTo>
                    <a:pt x="8930881" y="502369"/>
                  </a:lnTo>
                  <a:lnTo>
                    <a:pt x="8880544" y="478819"/>
                  </a:lnTo>
                  <a:lnTo>
                    <a:pt x="8825114" y="455556"/>
                  </a:lnTo>
                  <a:lnTo>
                    <a:pt x="8764641" y="432603"/>
                  </a:lnTo>
                  <a:lnTo>
                    <a:pt x="8699178" y="409982"/>
                  </a:lnTo>
                  <a:lnTo>
                    <a:pt x="8628777" y="387715"/>
                  </a:lnTo>
                  <a:lnTo>
                    <a:pt x="8591740" y="376721"/>
                  </a:lnTo>
                  <a:lnTo>
                    <a:pt x="8553489" y="365824"/>
                  </a:lnTo>
                  <a:lnTo>
                    <a:pt x="8514028" y="355027"/>
                  </a:lnTo>
                  <a:lnTo>
                    <a:pt x="8473366" y="344332"/>
                  </a:lnTo>
                  <a:lnTo>
                    <a:pt x="8431508" y="333742"/>
                  </a:lnTo>
                  <a:lnTo>
                    <a:pt x="8388460" y="323261"/>
                  </a:lnTo>
                  <a:lnTo>
                    <a:pt x="8344230" y="312891"/>
                  </a:lnTo>
                  <a:lnTo>
                    <a:pt x="8298824" y="302634"/>
                  </a:lnTo>
                  <a:lnTo>
                    <a:pt x="8252248" y="292493"/>
                  </a:lnTo>
                  <a:lnTo>
                    <a:pt x="8204508" y="282472"/>
                  </a:lnTo>
                  <a:lnTo>
                    <a:pt x="8155612" y="272573"/>
                  </a:lnTo>
                  <a:lnTo>
                    <a:pt x="8105565" y="262799"/>
                  </a:lnTo>
                  <a:lnTo>
                    <a:pt x="8054375" y="253153"/>
                  </a:lnTo>
                  <a:lnTo>
                    <a:pt x="8002047" y="243637"/>
                  </a:lnTo>
                  <a:lnTo>
                    <a:pt x="7948589" y="234254"/>
                  </a:lnTo>
                  <a:lnTo>
                    <a:pt x="7894006" y="225007"/>
                  </a:lnTo>
                  <a:lnTo>
                    <a:pt x="7838305" y="215899"/>
                  </a:lnTo>
                  <a:lnTo>
                    <a:pt x="7781493" y="206933"/>
                  </a:lnTo>
                  <a:lnTo>
                    <a:pt x="7723576" y="198111"/>
                  </a:lnTo>
                  <a:lnTo>
                    <a:pt x="7664560" y="189436"/>
                  </a:lnTo>
                  <a:lnTo>
                    <a:pt x="7604453" y="180911"/>
                  </a:lnTo>
                  <a:lnTo>
                    <a:pt x="7543260" y="172539"/>
                  </a:lnTo>
                  <a:lnTo>
                    <a:pt x="7480988" y="164323"/>
                  </a:lnTo>
                  <a:lnTo>
                    <a:pt x="7417643" y="156265"/>
                  </a:lnTo>
                  <a:lnTo>
                    <a:pt x="7353233" y="148368"/>
                  </a:lnTo>
                  <a:lnTo>
                    <a:pt x="7287762" y="140635"/>
                  </a:lnTo>
                  <a:lnTo>
                    <a:pt x="7221239" y="133069"/>
                  </a:lnTo>
                  <a:lnTo>
                    <a:pt x="7153670" y="125672"/>
                  </a:lnTo>
                  <a:lnTo>
                    <a:pt x="7085060" y="118448"/>
                  </a:lnTo>
                  <a:lnTo>
                    <a:pt x="7015417" y="111399"/>
                  </a:lnTo>
                  <a:lnTo>
                    <a:pt x="6944746" y="104528"/>
                  </a:lnTo>
                  <a:lnTo>
                    <a:pt x="6873055" y="97838"/>
                  </a:lnTo>
                  <a:lnTo>
                    <a:pt x="6800350" y="91331"/>
                  </a:lnTo>
                  <a:lnTo>
                    <a:pt x="6726637" y="85010"/>
                  </a:lnTo>
                  <a:lnTo>
                    <a:pt x="6651923" y="78879"/>
                  </a:lnTo>
                  <a:lnTo>
                    <a:pt x="6576214" y="72939"/>
                  </a:lnTo>
                  <a:lnTo>
                    <a:pt x="6442655" y="63105"/>
                  </a:lnTo>
                  <a:lnTo>
                    <a:pt x="6328432" y="55322"/>
                  </a:lnTo>
                  <a:lnTo>
                    <a:pt x="6213590" y="48065"/>
                  </a:lnTo>
                  <a:lnTo>
                    <a:pt x="6098186" y="41332"/>
                  </a:lnTo>
                  <a:lnTo>
                    <a:pt x="5982277" y="35119"/>
                  </a:lnTo>
                  <a:lnTo>
                    <a:pt x="5865918" y="29423"/>
                  </a:lnTo>
                  <a:lnTo>
                    <a:pt x="5749167" y="24241"/>
                  </a:lnTo>
                  <a:lnTo>
                    <a:pt x="5632079" y="19568"/>
                  </a:lnTo>
                  <a:lnTo>
                    <a:pt x="5514712" y="15403"/>
                  </a:lnTo>
                  <a:lnTo>
                    <a:pt x="5338260" y="10099"/>
                  </a:lnTo>
                  <a:lnTo>
                    <a:pt x="5161497" y="5918"/>
                  </a:lnTo>
                  <a:lnTo>
                    <a:pt x="4984612" y="2848"/>
                  </a:lnTo>
                  <a:lnTo>
                    <a:pt x="4807796" y="879"/>
                  </a:lnTo>
                  <a:lnTo>
                    <a:pt x="4631241" y="0"/>
                  </a:lnTo>
                  <a:close/>
                </a:path>
              </a:pathLst>
            </a:custGeom>
            <a:solidFill>
              <a:srgbClr val="8636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-292" y="117917"/>
              <a:ext cx="9146540" cy="2616200"/>
            </a:xfrm>
            <a:custGeom>
              <a:avLst/>
              <a:gdLst/>
              <a:ahLst/>
              <a:cxnLst/>
              <a:rect l="l" t="t" r="r" b="b"/>
              <a:pathLst>
                <a:path w="9146540" h="2616200">
                  <a:moveTo>
                    <a:pt x="1590205" y="2615757"/>
                  </a:moveTo>
                  <a:lnTo>
                    <a:pt x="2646591" y="1373316"/>
                  </a:lnTo>
                  <a:lnTo>
                    <a:pt x="2569895" y="1367571"/>
                  </a:lnTo>
                  <a:lnTo>
                    <a:pt x="2494186" y="1361631"/>
                  </a:lnTo>
                  <a:lnTo>
                    <a:pt x="2419473" y="1355500"/>
                  </a:lnTo>
                  <a:lnTo>
                    <a:pt x="2345760" y="1349179"/>
                  </a:lnTo>
                  <a:lnTo>
                    <a:pt x="2273056" y="1342673"/>
                  </a:lnTo>
                  <a:lnTo>
                    <a:pt x="2201365" y="1335982"/>
                  </a:lnTo>
                  <a:lnTo>
                    <a:pt x="2130695" y="1329111"/>
                  </a:lnTo>
                  <a:lnTo>
                    <a:pt x="2061052" y="1322062"/>
                  </a:lnTo>
                  <a:lnTo>
                    <a:pt x="1992443" y="1314838"/>
                  </a:lnTo>
                  <a:lnTo>
                    <a:pt x="1924874" y="1307441"/>
                  </a:lnTo>
                  <a:lnTo>
                    <a:pt x="1858351" y="1299875"/>
                  </a:lnTo>
                  <a:lnTo>
                    <a:pt x="1792882" y="1292142"/>
                  </a:lnTo>
                  <a:lnTo>
                    <a:pt x="1728472" y="1284245"/>
                  </a:lnTo>
                  <a:lnTo>
                    <a:pt x="1665127" y="1276187"/>
                  </a:lnTo>
                  <a:lnTo>
                    <a:pt x="1602856" y="1267971"/>
                  </a:lnTo>
                  <a:lnTo>
                    <a:pt x="1541663" y="1259599"/>
                  </a:lnTo>
                  <a:lnTo>
                    <a:pt x="1481556" y="1251074"/>
                  </a:lnTo>
                  <a:lnTo>
                    <a:pt x="1422541" y="1242400"/>
                  </a:lnTo>
                  <a:lnTo>
                    <a:pt x="1364625" y="1233578"/>
                  </a:lnTo>
                  <a:lnTo>
                    <a:pt x="1307813" y="1224611"/>
                  </a:lnTo>
                  <a:lnTo>
                    <a:pt x="1252112" y="1215503"/>
                  </a:lnTo>
                  <a:lnTo>
                    <a:pt x="1197530" y="1206256"/>
                  </a:lnTo>
                  <a:lnTo>
                    <a:pt x="1144072" y="1196874"/>
                  </a:lnTo>
                  <a:lnTo>
                    <a:pt x="1091744" y="1187358"/>
                  </a:lnTo>
                  <a:lnTo>
                    <a:pt x="1040554" y="1177711"/>
                  </a:lnTo>
                  <a:lnTo>
                    <a:pt x="990508" y="1167937"/>
                  </a:lnTo>
                  <a:lnTo>
                    <a:pt x="941613" y="1158038"/>
                  </a:lnTo>
                  <a:lnTo>
                    <a:pt x="893873" y="1148017"/>
                  </a:lnTo>
                  <a:lnTo>
                    <a:pt x="847298" y="1137876"/>
                  </a:lnTo>
                  <a:lnTo>
                    <a:pt x="801892" y="1127620"/>
                  </a:lnTo>
                  <a:lnTo>
                    <a:pt x="757662" y="1117249"/>
                  </a:lnTo>
                  <a:lnTo>
                    <a:pt x="714615" y="1106768"/>
                  </a:lnTo>
                  <a:lnTo>
                    <a:pt x="672757" y="1096178"/>
                  </a:lnTo>
                  <a:lnTo>
                    <a:pt x="632095" y="1085484"/>
                  </a:lnTo>
                  <a:lnTo>
                    <a:pt x="592635" y="1074686"/>
                  </a:lnTo>
                  <a:lnTo>
                    <a:pt x="554383" y="1063789"/>
                  </a:lnTo>
                  <a:lnTo>
                    <a:pt x="517347" y="1052796"/>
                  </a:lnTo>
                  <a:lnTo>
                    <a:pt x="446946" y="1030528"/>
                  </a:lnTo>
                  <a:lnTo>
                    <a:pt x="381483" y="1007907"/>
                  </a:lnTo>
                  <a:lnTo>
                    <a:pt x="321010" y="984954"/>
                  </a:lnTo>
                  <a:lnTo>
                    <a:pt x="265580" y="961691"/>
                  </a:lnTo>
                  <a:lnTo>
                    <a:pt x="215243" y="938142"/>
                  </a:lnTo>
                  <a:lnTo>
                    <a:pt x="170053" y="914327"/>
                  </a:lnTo>
                  <a:lnTo>
                    <a:pt x="130059" y="890271"/>
                  </a:lnTo>
                  <a:lnTo>
                    <a:pt x="95316" y="865994"/>
                  </a:lnTo>
                  <a:lnTo>
                    <a:pt x="65874" y="841520"/>
                  </a:lnTo>
                  <a:lnTo>
                    <a:pt x="31764" y="804487"/>
                  </a:lnTo>
                  <a:lnTo>
                    <a:pt x="9874" y="767135"/>
                  </a:lnTo>
                  <a:lnTo>
                    <a:pt x="380" y="729539"/>
                  </a:lnTo>
                  <a:lnTo>
                    <a:pt x="0" y="716966"/>
                  </a:lnTo>
                  <a:lnTo>
                    <a:pt x="1022" y="704378"/>
                  </a:lnTo>
                  <a:lnTo>
                    <a:pt x="12575" y="666544"/>
                  </a:lnTo>
                  <a:lnTo>
                    <a:pt x="36989" y="628668"/>
                  </a:lnTo>
                  <a:lnTo>
                    <a:pt x="74441" y="590825"/>
                  </a:lnTo>
                  <a:lnTo>
                    <a:pt x="106737" y="565652"/>
                  </a:lnTo>
                  <a:lnTo>
                    <a:pt x="144958" y="540549"/>
                  </a:lnTo>
                  <a:lnTo>
                    <a:pt x="189154" y="515540"/>
                  </a:lnTo>
                  <a:lnTo>
                    <a:pt x="239378" y="490646"/>
                  </a:lnTo>
                  <a:lnTo>
                    <a:pt x="295681" y="465889"/>
                  </a:lnTo>
                  <a:lnTo>
                    <a:pt x="358115" y="441293"/>
                  </a:lnTo>
                  <a:lnTo>
                    <a:pt x="426733" y="416879"/>
                  </a:lnTo>
                  <a:lnTo>
                    <a:pt x="480836" y="399161"/>
                  </a:lnTo>
                  <a:lnTo>
                    <a:pt x="537595" y="381782"/>
                  </a:lnTo>
                  <a:lnTo>
                    <a:pt x="596954" y="364744"/>
                  </a:lnTo>
                  <a:lnTo>
                    <a:pt x="658857" y="348050"/>
                  </a:lnTo>
                  <a:lnTo>
                    <a:pt x="723247" y="331703"/>
                  </a:lnTo>
                  <a:lnTo>
                    <a:pt x="790067" y="315708"/>
                  </a:lnTo>
                  <a:lnTo>
                    <a:pt x="859262" y="300066"/>
                  </a:lnTo>
                  <a:lnTo>
                    <a:pt x="930775" y="284782"/>
                  </a:lnTo>
                  <a:lnTo>
                    <a:pt x="1004549" y="269859"/>
                  </a:lnTo>
                  <a:lnTo>
                    <a:pt x="1042266" y="262533"/>
                  </a:lnTo>
                  <a:lnTo>
                    <a:pt x="1080527" y="255299"/>
                  </a:lnTo>
                  <a:lnTo>
                    <a:pt x="1119326" y="248157"/>
                  </a:lnTo>
                  <a:lnTo>
                    <a:pt x="1158654" y="241106"/>
                  </a:lnTo>
                  <a:lnTo>
                    <a:pt x="1198506" y="234149"/>
                  </a:lnTo>
                  <a:lnTo>
                    <a:pt x="1238873" y="227284"/>
                  </a:lnTo>
                  <a:lnTo>
                    <a:pt x="1279749" y="220513"/>
                  </a:lnTo>
                  <a:lnTo>
                    <a:pt x="1321127" y="213835"/>
                  </a:lnTo>
                  <a:lnTo>
                    <a:pt x="1363000" y="207252"/>
                  </a:lnTo>
                  <a:lnTo>
                    <a:pt x="1405360" y="200764"/>
                  </a:lnTo>
                  <a:lnTo>
                    <a:pt x="1448201" y="194370"/>
                  </a:lnTo>
                  <a:lnTo>
                    <a:pt x="1491516" y="188072"/>
                  </a:lnTo>
                  <a:lnTo>
                    <a:pt x="1535297" y="181870"/>
                  </a:lnTo>
                  <a:lnTo>
                    <a:pt x="1579537" y="175764"/>
                  </a:lnTo>
                  <a:lnTo>
                    <a:pt x="1624230" y="169754"/>
                  </a:lnTo>
                  <a:lnTo>
                    <a:pt x="1669369" y="163842"/>
                  </a:lnTo>
                  <a:lnTo>
                    <a:pt x="1714945" y="158027"/>
                  </a:lnTo>
                  <a:lnTo>
                    <a:pt x="1760953" y="152310"/>
                  </a:lnTo>
                  <a:lnTo>
                    <a:pt x="1807385" y="146692"/>
                  </a:lnTo>
                  <a:lnTo>
                    <a:pt x="1854233" y="141172"/>
                  </a:lnTo>
                  <a:lnTo>
                    <a:pt x="1901492" y="135751"/>
                  </a:lnTo>
                  <a:lnTo>
                    <a:pt x="1949154" y="130430"/>
                  </a:lnTo>
                  <a:lnTo>
                    <a:pt x="1997212" y="125208"/>
                  </a:lnTo>
                  <a:lnTo>
                    <a:pt x="2045659" y="120087"/>
                  </a:lnTo>
                  <a:lnTo>
                    <a:pt x="2094487" y="115067"/>
                  </a:lnTo>
                  <a:lnTo>
                    <a:pt x="2143691" y="110147"/>
                  </a:lnTo>
                  <a:lnTo>
                    <a:pt x="2193261" y="105330"/>
                  </a:lnTo>
                  <a:lnTo>
                    <a:pt x="2243193" y="100614"/>
                  </a:lnTo>
                  <a:lnTo>
                    <a:pt x="2293478" y="96000"/>
                  </a:lnTo>
                  <a:lnTo>
                    <a:pt x="2344110" y="91490"/>
                  </a:lnTo>
                  <a:lnTo>
                    <a:pt x="2395081" y="87082"/>
                  </a:lnTo>
                  <a:lnTo>
                    <a:pt x="2446384" y="82778"/>
                  </a:lnTo>
                  <a:lnTo>
                    <a:pt x="2498013" y="78578"/>
                  </a:lnTo>
                  <a:lnTo>
                    <a:pt x="2549960" y="74483"/>
                  </a:lnTo>
                  <a:lnTo>
                    <a:pt x="2602218" y="70492"/>
                  </a:lnTo>
                  <a:lnTo>
                    <a:pt x="2654781" y="66607"/>
                  </a:lnTo>
                  <a:lnTo>
                    <a:pt x="2707640" y="62827"/>
                  </a:lnTo>
                  <a:lnTo>
                    <a:pt x="2760790" y="59153"/>
                  </a:lnTo>
                  <a:lnTo>
                    <a:pt x="2814222" y="55585"/>
                  </a:lnTo>
                  <a:lnTo>
                    <a:pt x="2867931" y="52125"/>
                  </a:lnTo>
                  <a:lnTo>
                    <a:pt x="2921908" y="48771"/>
                  </a:lnTo>
                  <a:lnTo>
                    <a:pt x="2976147" y="45525"/>
                  </a:lnTo>
                  <a:lnTo>
                    <a:pt x="3030641" y="42388"/>
                  </a:lnTo>
                  <a:lnTo>
                    <a:pt x="3085383" y="39358"/>
                  </a:lnTo>
                  <a:lnTo>
                    <a:pt x="3140365" y="36438"/>
                  </a:lnTo>
                  <a:lnTo>
                    <a:pt x="3195581" y="33627"/>
                  </a:lnTo>
                  <a:lnTo>
                    <a:pt x="3251023" y="30926"/>
                  </a:lnTo>
                  <a:lnTo>
                    <a:pt x="3306685" y="28334"/>
                  </a:lnTo>
                  <a:lnTo>
                    <a:pt x="3362559" y="25853"/>
                  </a:lnTo>
                  <a:lnTo>
                    <a:pt x="3418638" y="23483"/>
                  </a:lnTo>
                  <a:lnTo>
                    <a:pt x="3474916" y="21225"/>
                  </a:lnTo>
                  <a:lnTo>
                    <a:pt x="3531385" y="19078"/>
                  </a:lnTo>
                  <a:lnTo>
                    <a:pt x="3588038" y="17043"/>
                  </a:lnTo>
                  <a:lnTo>
                    <a:pt x="3644869" y="15121"/>
                  </a:lnTo>
                  <a:lnTo>
                    <a:pt x="3701869" y="13311"/>
                  </a:lnTo>
                  <a:lnTo>
                    <a:pt x="3759032" y="11615"/>
                  </a:lnTo>
                  <a:lnTo>
                    <a:pt x="3816351" y="10033"/>
                  </a:lnTo>
                  <a:lnTo>
                    <a:pt x="3873820" y="8565"/>
                  </a:lnTo>
                  <a:lnTo>
                    <a:pt x="3931429" y="7211"/>
                  </a:lnTo>
                  <a:lnTo>
                    <a:pt x="3989174" y="5973"/>
                  </a:lnTo>
                  <a:lnTo>
                    <a:pt x="4047047" y="4849"/>
                  </a:lnTo>
                  <a:lnTo>
                    <a:pt x="4105040" y="3842"/>
                  </a:lnTo>
                  <a:lnTo>
                    <a:pt x="4163146" y="2951"/>
                  </a:lnTo>
                  <a:lnTo>
                    <a:pt x="4221359" y="2176"/>
                  </a:lnTo>
                  <a:lnTo>
                    <a:pt x="4279672" y="1518"/>
                  </a:lnTo>
                  <a:lnTo>
                    <a:pt x="4338077" y="978"/>
                  </a:lnTo>
                  <a:lnTo>
                    <a:pt x="4396567" y="556"/>
                  </a:lnTo>
                  <a:lnTo>
                    <a:pt x="4455136" y="252"/>
                  </a:lnTo>
                  <a:lnTo>
                    <a:pt x="4513776" y="66"/>
                  </a:lnTo>
                  <a:lnTo>
                    <a:pt x="4572480" y="0"/>
                  </a:lnTo>
                  <a:lnTo>
                    <a:pt x="4631241" y="52"/>
                  </a:lnTo>
                  <a:lnTo>
                    <a:pt x="4690052" y="225"/>
                  </a:lnTo>
                  <a:lnTo>
                    <a:pt x="4748906" y="518"/>
                  </a:lnTo>
                  <a:lnTo>
                    <a:pt x="4807796" y="932"/>
                  </a:lnTo>
                  <a:lnTo>
                    <a:pt x="4866715" y="1467"/>
                  </a:lnTo>
                  <a:lnTo>
                    <a:pt x="4925656" y="2123"/>
                  </a:lnTo>
                  <a:lnTo>
                    <a:pt x="4984612" y="2901"/>
                  </a:lnTo>
                  <a:lnTo>
                    <a:pt x="5043575" y="3801"/>
                  </a:lnTo>
                  <a:lnTo>
                    <a:pt x="5102539" y="4825"/>
                  </a:lnTo>
                  <a:lnTo>
                    <a:pt x="5161497" y="5971"/>
                  </a:lnTo>
                  <a:lnTo>
                    <a:pt x="5220441" y="7241"/>
                  </a:lnTo>
                  <a:lnTo>
                    <a:pt x="5279364" y="8634"/>
                  </a:lnTo>
                  <a:lnTo>
                    <a:pt x="5338260" y="10152"/>
                  </a:lnTo>
                  <a:lnTo>
                    <a:pt x="5397122" y="11795"/>
                  </a:lnTo>
                  <a:lnTo>
                    <a:pt x="5455941" y="13563"/>
                  </a:lnTo>
                  <a:lnTo>
                    <a:pt x="5514712" y="15456"/>
                  </a:lnTo>
                  <a:lnTo>
                    <a:pt x="5573427" y="17476"/>
                  </a:lnTo>
                  <a:lnTo>
                    <a:pt x="5632079" y="19621"/>
                  </a:lnTo>
                  <a:lnTo>
                    <a:pt x="5690662" y="21894"/>
                  </a:lnTo>
                  <a:lnTo>
                    <a:pt x="5749167" y="24294"/>
                  </a:lnTo>
                  <a:lnTo>
                    <a:pt x="5807588" y="26821"/>
                  </a:lnTo>
                  <a:lnTo>
                    <a:pt x="5865918" y="29476"/>
                  </a:lnTo>
                  <a:lnTo>
                    <a:pt x="5924150" y="32260"/>
                  </a:lnTo>
                  <a:lnTo>
                    <a:pt x="5982277" y="35172"/>
                  </a:lnTo>
                  <a:lnTo>
                    <a:pt x="6040291" y="38214"/>
                  </a:lnTo>
                  <a:lnTo>
                    <a:pt x="6098186" y="41385"/>
                  </a:lnTo>
                  <a:lnTo>
                    <a:pt x="6155955" y="44686"/>
                  </a:lnTo>
                  <a:lnTo>
                    <a:pt x="6213590" y="48118"/>
                  </a:lnTo>
                  <a:lnTo>
                    <a:pt x="6271085" y="51681"/>
                  </a:lnTo>
                  <a:lnTo>
                    <a:pt x="6328432" y="55375"/>
                  </a:lnTo>
                  <a:lnTo>
                    <a:pt x="6385624" y="59200"/>
                  </a:lnTo>
                  <a:lnTo>
                    <a:pt x="6442655" y="63158"/>
                  </a:lnTo>
                  <a:lnTo>
                    <a:pt x="6499517" y="67248"/>
                  </a:lnTo>
                  <a:lnTo>
                    <a:pt x="6576214" y="72992"/>
                  </a:lnTo>
                  <a:lnTo>
                    <a:pt x="6651923" y="78932"/>
                  </a:lnTo>
                  <a:lnTo>
                    <a:pt x="6726637" y="85063"/>
                  </a:lnTo>
                  <a:lnTo>
                    <a:pt x="6800350" y="91384"/>
                  </a:lnTo>
                  <a:lnTo>
                    <a:pt x="6873055" y="97891"/>
                  </a:lnTo>
                  <a:lnTo>
                    <a:pt x="6944746" y="104581"/>
                  </a:lnTo>
                  <a:lnTo>
                    <a:pt x="7015417" y="111452"/>
                  </a:lnTo>
                  <a:lnTo>
                    <a:pt x="7085060" y="118501"/>
                  </a:lnTo>
                  <a:lnTo>
                    <a:pt x="7153670" y="125725"/>
                  </a:lnTo>
                  <a:lnTo>
                    <a:pt x="7221239" y="133122"/>
                  </a:lnTo>
                  <a:lnTo>
                    <a:pt x="7287762" y="140688"/>
                  </a:lnTo>
                  <a:lnTo>
                    <a:pt x="7353233" y="148421"/>
                  </a:lnTo>
                  <a:lnTo>
                    <a:pt x="7417643" y="156318"/>
                  </a:lnTo>
                  <a:lnTo>
                    <a:pt x="7480988" y="164376"/>
                  </a:lnTo>
                  <a:lnTo>
                    <a:pt x="7543260" y="172592"/>
                  </a:lnTo>
                  <a:lnTo>
                    <a:pt x="7604453" y="180964"/>
                  </a:lnTo>
                  <a:lnTo>
                    <a:pt x="7664560" y="189489"/>
                  </a:lnTo>
                  <a:lnTo>
                    <a:pt x="7723576" y="198164"/>
                  </a:lnTo>
                  <a:lnTo>
                    <a:pt x="7781493" y="206986"/>
                  </a:lnTo>
                  <a:lnTo>
                    <a:pt x="7838305" y="215952"/>
                  </a:lnTo>
                  <a:lnTo>
                    <a:pt x="7894006" y="225060"/>
                  </a:lnTo>
                  <a:lnTo>
                    <a:pt x="7948589" y="234307"/>
                  </a:lnTo>
                  <a:lnTo>
                    <a:pt x="8002047" y="243690"/>
                  </a:lnTo>
                  <a:lnTo>
                    <a:pt x="8054375" y="253206"/>
                  </a:lnTo>
                  <a:lnTo>
                    <a:pt x="8105565" y="262852"/>
                  </a:lnTo>
                  <a:lnTo>
                    <a:pt x="8155612" y="272626"/>
                  </a:lnTo>
                  <a:lnTo>
                    <a:pt x="8204508" y="282525"/>
                  </a:lnTo>
                  <a:lnTo>
                    <a:pt x="8252248" y="292546"/>
                  </a:lnTo>
                  <a:lnTo>
                    <a:pt x="8298824" y="302687"/>
                  </a:lnTo>
                  <a:lnTo>
                    <a:pt x="8344230" y="312944"/>
                  </a:lnTo>
                  <a:lnTo>
                    <a:pt x="8388460" y="323314"/>
                  </a:lnTo>
                  <a:lnTo>
                    <a:pt x="8431508" y="333795"/>
                  </a:lnTo>
                  <a:lnTo>
                    <a:pt x="8473366" y="344385"/>
                  </a:lnTo>
                  <a:lnTo>
                    <a:pt x="8514028" y="355080"/>
                  </a:lnTo>
                  <a:lnTo>
                    <a:pt x="8553489" y="365877"/>
                  </a:lnTo>
                  <a:lnTo>
                    <a:pt x="8591740" y="376774"/>
                  </a:lnTo>
                  <a:lnTo>
                    <a:pt x="8628777" y="387768"/>
                  </a:lnTo>
                  <a:lnTo>
                    <a:pt x="8699178" y="410035"/>
                  </a:lnTo>
                  <a:lnTo>
                    <a:pt x="8764641" y="432656"/>
                  </a:lnTo>
                  <a:lnTo>
                    <a:pt x="8825114" y="455609"/>
                  </a:lnTo>
                  <a:lnTo>
                    <a:pt x="8880544" y="478872"/>
                  </a:lnTo>
                  <a:lnTo>
                    <a:pt x="8930881" y="502421"/>
                  </a:lnTo>
                  <a:lnTo>
                    <a:pt x="8976072" y="526236"/>
                  </a:lnTo>
                  <a:lnTo>
                    <a:pt x="9016064" y="550292"/>
                  </a:lnTo>
                  <a:lnTo>
                    <a:pt x="9050807" y="574569"/>
                  </a:lnTo>
                  <a:lnTo>
                    <a:pt x="9080249" y="599043"/>
                  </a:lnTo>
                  <a:lnTo>
                    <a:pt x="9114357" y="636076"/>
                  </a:lnTo>
                  <a:lnTo>
                    <a:pt x="9136245" y="673428"/>
                  </a:lnTo>
                  <a:lnTo>
                    <a:pt x="9145738" y="711024"/>
                  </a:lnTo>
                  <a:lnTo>
                    <a:pt x="9146118" y="723597"/>
                  </a:lnTo>
                  <a:lnTo>
                    <a:pt x="9145094" y="736186"/>
                  </a:lnTo>
                  <a:lnTo>
                    <a:pt x="9133539" y="774019"/>
                  </a:lnTo>
                  <a:lnTo>
                    <a:pt x="9109121" y="811895"/>
                  </a:lnTo>
                  <a:lnTo>
                    <a:pt x="9071666" y="849738"/>
                  </a:lnTo>
                  <a:lnTo>
                    <a:pt x="9039367" y="874911"/>
                  </a:lnTo>
                  <a:lnTo>
                    <a:pt x="9001143" y="900014"/>
                  </a:lnTo>
                  <a:lnTo>
                    <a:pt x="8956944" y="925023"/>
                  </a:lnTo>
                  <a:lnTo>
                    <a:pt x="8906717" y="949917"/>
                  </a:lnTo>
                  <a:lnTo>
                    <a:pt x="8850410" y="974674"/>
                  </a:lnTo>
                  <a:lnTo>
                    <a:pt x="8787972" y="999270"/>
                  </a:lnTo>
                  <a:lnTo>
                    <a:pt x="8719350" y="1023685"/>
                  </a:lnTo>
                  <a:lnTo>
                    <a:pt x="8663704" y="1041880"/>
                  </a:lnTo>
                  <a:lnTo>
                    <a:pt x="8605113" y="1059748"/>
                  </a:lnTo>
                  <a:lnTo>
                    <a:pt x="8543637" y="1077282"/>
                  </a:lnTo>
                  <a:lnTo>
                    <a:pt x="8479336" y="1094476"/>
                  </a:lnTo>
                  <a:lnTo>
                    <a:pt x="8412270" y="1111325"/>
                  </a:lnTo>
                  <a:lnTo>
                    <a:pt x="8342498" y="1127823"/>
                  </a:lnTo>
                  <a:lnTo>
                    <a:pt x="8270080" y="1143965"/>
                  </a:lnTo>
                  <a:lnTo>
                    <a:pt x="8195075" y="1159745"/>
                  </a:lnTo>
                  <a:lnTo>
                    <a:pt x="8156622" y="1167497"/>
                  </a:lnTo>
                  <a:lnTo>
                    <a:pt x="8117544" y="1175156"/>
                  </a:lnTo>
                  <a:lnTo>
                    <a:pt x="8077850" y="1182723"/>
                  </a:lnTo>
                  <a:lnTo>
                    <a:pt x="8037546" y="1190195"/>
                  </a:lnTo>
                  <a:lnTo>
                    <a:pt x="7996641" y="1197572"/>
                  </a:lnTo>
                  <a:lnTo>
                    <a:pt x="7955141" y="1204854"/>
                  </a:lnTo>
                  <a:lnTo>
                    <a:pt x="7913055" y="1212039"/>
                  </a:lnTo>
                  <a:lnTo>
                    <a:pt x="7870388" y="1219128"/>
                  </a:lnTo>
                  <a:lnTo>
                    <a:pt x="7827150" y="1226119"/>
                  </a:lnTo>
                  <a:lnTo>
                    <a:pt x="7783348" y="1233012"/>
                  </a:lnTo>
                  <a:lnTo>
                    <a:pt x="7738988" y="1239806"/>
                  </a:lnTo>
                  <a:lnTo>
                    <a:pt x="7694079" y="1246500"/>
                  </a:lnTo>
                  <a:lnTo>
                    <a:pt x="7648627" y="1253094"/>
                  </a:lnTo>
                  <a:lnTo>
                    <a:pt x="7602641" y="1259586"/>
                  </a:lnTo>
                  <a:lnTo>
                    <a:pt x="7556128" y="1265977"/>
                  </a:lnTo>
                  <a:lnTo>
                    <a:pt x="7509095" y="1272265"/>
                  </a:lnTo>
                  <a:lnTo>
                    <a:pt x="7461550" y="1278450"/>
                  </a:lnTo>
                  <a:lnTo>
                    <a:pt x="7413499" y="1284530"/>
                  </a:lnTo>
                  <a:lnTo>
                    <a:pt x="7364952" y="1290507"/>
                  </a:lnTo>
                  <a:lnTo>
                    <a:pt x="7315914" y="1296377"/>
                  </a:lnTo>
                  <a:lnTo>
                    <a:pt x="7266394" y="1302142"/>
                  </a:lnTo>
                  <a:lnTo>
                    <a:pt x="7216399" y="1307800"/>
                  </a:lnTo>
                  <a:lnTo>
                    <a:pt x="7165937" y="1313350"/>
                  </a:lnTo>
                  <a:lnTo>
                    <a:pt x="7115014" y="1318793"/>
                  </a:lnTo>
                  <a:lnTo>
                    <a:pt x="7063639" y="1324126"/>
                  </a:lnTo>
                  <a:lnTo>
                    <a:pt x="7011819" y="1329349"/>
                  </a:lnTo>
                  <a:lnTo>
                    <a:pt x="6959561" y="1334463"/>
                  </a:lnTo>
                  <a:lnTo>
                    <a:pt x="6906872" y="1339465"/>
                  </a:lnTo>
                  <a:lnTo>
                    <a:pt x="6853761" y="1344355"/>
                  </a:lnTo>
                  <a:lnTo>
                    <a:pt x="6800235" y="1349133"/>
                  </a:lnTo>
                  <a:lnTo>
                    <a:pt x="6746301" y="1353798"/>
                  </a:lnTo>
                  <a:lnTo>
                    <a:pt x="6691966" y="1358349"/>
                  </a:lnTo>
                  <a:lnTo>
                    <a:pt x="6637239" y="1362786"/>
                  </a:lnTo>
                  <a:lnTo>
                    <a:pt x="6582126" y="1367107"/>
                  </a:lnTo>
                  <a:lnTo>
                    <a:pt x="6526635" y="1371312"/>
                  </a:lnTo>
                  <a:lnTo>
                    <a:pt x="6470773" y="1375400"/>
                  </a:lnTo>
                  <a:lnTo>
                    <a:pt x="6414548" y="1379371"/>
                  </a:lnTo>
                  <a:lnTo>
                    <a:pt x="6357968" y="1383224"/>
                  </a:lnTo>
                  <a:lnTo>
                    <a:pt x="6301040" y="1386959"/>
                  </a:lnTo>
                  <a:lnTo>
                    <a:pt x="6243770" y="1390573"/>
                  </a:lnTo>
                  <a:lnTo>
                    <a:pt x="6186168" y="1394067"/>
                  </a:lnTo>
                  <a:lnTo>
                    <a:pt x="6128240" y="1397441"/>
                  </a:lnTo>
                  <a:lnTo>
                    <a:pt x="6069993" y="1400693"/>
                  </a:lnTo>
                  <a:lnTo>
                    <a:pt x="6011436" y="1403822"/>
                  </a:lnTo>
                  <a:lnTo>
                    <a:pt x="5952575" y="1406828"/>
                  </a:lnTo>
                  <a:lnTo>
                    <a:pt x="5893418" y="1409711"/>
                  </a:lnTo>
                  <a:lnTo>
                    <a:pt x="5833973" y="1412469"/>
                  </a:lnTo>
                  <a:lnTo>
                    <a:pt x="5774247" y="1415102"/>
                  </a:lnTo>
                  <a:lnTo>
                    <a:pt x="5714247" y="1417609"/>
                  </a:lnTo>
                  <a:lnTo>
                    <a:pt x="5653981" y="1419989"/>
                  </a:lnTo>
                  <a:lnTo>
                    <a:pt x="5593456" y="1422243"/>
                  </a:lnTo>
                  <a:lnTo>
                    <a:pt x="5532680" y="1424368"/>
                  </a:lnTo>
                  <a:lnTo>
                    <a:pt x="5471661" y="1426364"/>
                  </a:lnTo>
                  <a:lnTo>
                    <a:pt x="5410405" y="1428231"/>
                  </a:lnTo>
                  <a:lnTo>
                    <a:pt x="5348920" y="1429968"/>
                  </a:lnTo>
                  <a:lnTo>
                    <a:pt x="5287214" y="1431574"/>
                  </a:lnTo>
                  <a:lnTo>
                    <a:pt x="5225295" y="1433048"/>
                  </a:lnTo>
                  <a:lnTo>
                    <a:pt x="5163168" y="1434391"/>
                  </a:lnTo>
                  <a:lnTo>
                    <a:pt x="5100843" y="1435600"/>
                  </a:lnTo>
                  <a:lnTo>
                    <a:pt x="5038326" y="1436675"/>
                  </a:lnTo>
                  <a:lnTo>
                    <a:pt x="4975625" y="1437617"/>
                  </a:lnTo>
                  <a:lnTo>
                    <a:pt x="4912748" y="1438423"/>
                  </a:lnTo>
                  <a:lnTo>
                    <a:pt x="4849702" y="1439093"/>
                  </a:lnTo>
                  <a:lnTo>
                    <a:pt x="4786493" y="1439627"/>
                  </a:lnTo>
                  <a:lnTo>
                    <a:pt x="4723131" y="1440024"/>
                  </a:lnTo>
                  <a:lnTo>
                    <a:pt x="4659622" y="1440282"/>
                  </a:lnTo>
                  <a:lnTo>
                    <a:pt x="4595974" y="1440402"/>
                  </a:lnTo>
                  <a:lnTo>
                    <a:pt x="4532193" y="1440383"/>
                  </a:lnTo>
                  <a:lnTo>
                    <a:pt x="4468289" y="1440224"/>
                  </a:lnTo>
                  <a:lnTo>
                    <a:pt x="4404267" y="1439924"/>
                  </a:lnTo>
                  <a:lnTo>
                    <a:pt x="4340136" y="1439483"/>
                  </a:lnTo>
                  <a:lnTo>
                    <a:pt x="1590205" y="2615757"/>
                  </a:lnTo>
                  <a:close/>
                </a:path>
              </a:pathLst>
            </a:custGeom>
            <a:ln w="19812">
              <a:solidFill>
                <a:srgbClr val="4D1C1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915414" y="328930"/>
            <a:ext cx="5313045" cy="9886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20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call</a:t>
            </a:r>
            <a:endParaRPr sz="2000">
              <a:latin typeface="Arial MT"/>
              <a:cs typeface="Arial MT"/>
            </a:endParaRPr>
          </a:p>
          <a:p>
            <a:pPr marL="12065" marR="5080" algn="ctr">
              <a:lnSpc>
                <a:spcPct val="96400"/>
              </a:lnSpc>
              <a:spcBef>
                <a:spcPts val="90"/>
              </a:spcBef>
            </a:pP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That</a:t>
            </a:r>
            <a:r>
              <a:rPr sz="2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piece</a:t>
            </a:r>
            <a:r>
              <a:rPr sz="2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2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Arial MT"/>
                <a:cs typeface="Arial MT"/>
              </a:rPr>
              <a:t>wonder,</a:t>
            </a:r>
            <a:r>
              <a:rPr sz="20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now:</a:t>
            </a:r>
            <a:r>
              <a:rPr sz="2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Frà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Pandolf's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hands </a:t>
            </a:r>
            <a:r>
              <a:rPr sz="2000" spc="-5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Worked</a:t>
            </a:r>
            <a:r>
              <a:rPr sz="20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busily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2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Arial MT"/>
                <a:cs typeface="Arial MT"/>
              </a:rPr>
              <a:t>day,</a:t>
            </a:r>
            <a:r>
              <a:rPr sz="2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and</a:t>
            </a:r>
            <a:r>
              <a:rPr sz="2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there</a:t>
            </a:r>
            <a:r>
              <a:rPr sz="2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she</a:t>
            </a:r>
            <a:r>
              <a:rPr sz="20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stands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.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499230" y="1982495"/>
            <a:ext cx="5338445" cy="378142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spc="75" dirty="0">
                <a:solidFill>
                  <a:srgbClr val="D5852C"/>
                </a:solidFill>
                <a:latin typeface="Wingdings"/>
                <a:cs typeface="Wingdings"/>
              </a:rPr>
              <a:t></a:t>
            </a:r>
            <a:r>
              <a:rPr sz="2800" spc="75" dirty="0">
                <a:solidFill>
                  <a:srgbClr val="252525"/>
                </a:solidFill>
                <a:latin typeface="Cambria"/>
                <a:cs typeface="Cambria"/>
              </a:rPr>
              <a:t>“that</a:t>
            </a:r>
            <a:r>
              <a:rPr sz="2800" spc="5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800" spc="45" dirty="0">
                <a:solidFill>
                  <a:srgbClr val="252525"/>
                </a:solidFill>
                <a:latin typeface="Cambria"/>
                <a:cs typeface="Cambria"/>
              </a:rPr>
              <a:t>piece”-the</a:t>
            </a:r>
            <a:r>
              <a:rPr sz="2800" spc="6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800" spc="65" dirty="0">
                <a:solidFill>
                  <a:srgbClr val="252525"/>
                </a:solidFill>
                <a:latin typeface="Cambria"/>
                <a:cs typeface="Cambria"/>
              </a:rPr>
              <a:t>painting.</a:t>
            </a:r>
            <a:endParaRPr sz="2800">
              <a:latin typeface="Cambria"/>
              <a:cs typeface="Cambria"/>
            </a:endParaRPr>
          </a:p>
          <a:p>
            <a:pPr marL="378460" marR="462280" indent="-365760">
              <a:lnSpc>
                <a:spcPct val="100000"/>
              </a:lnSpc>
              <a:spcBef>
                <a:spcPts val="675"/>
              </a:spcBef>
            </a:pPr>
            <a:r>
              <a:rPr sz="2800" spc="90" dirty="0">
                <a:solidFill>
                  <a:srgbClr val="D5852C"/>
                </a:solidFill>
                <a:latin typeface="Wingdings"/>
                <a:cs typeface="Wingdings"/>
              </a:rPr>
              <a:t></a:t>
            </a:r>
            <a:r>
              <a:rPr sz="2800" spc="90" dirty="0">
                <a:solidFill>
                  <a:srgbClr val="252525"/>
                </a:solidFill>
                <a:latin typeface="Cambria"/>
                <a:cs typeface="Cambria"/>
              </a:rPr>
              <a:t>“Fra </a:t>
            </a:r>
            <a:r>
              <a:rPr sz="2800" spc="85" dirty="0">
                <a:solidFill>
                  <a:srgbClr val="252525"/>
                </a:solidFill>
                <a:latin typeface="Cambria"/>
                <a:cs typeface="Cambria"/>
              </a:rPr>
              <a:t>Pandolf”-an </a:t>
            </a:r>
            <a:r>
              <a:rPr sz="2800" spc="65" dirty="0">
                <a:solidFill>
                  <a:srgbClr val="252525"/>
                </a:solidFill>
                <a:latin typeface="Cambria"/>
                <a:cs typeface="Cambria"/>
              </a:rPr>
              <a:t>imaginary </a:t>
            </a:r>
            <a:r>
              <a:rPr sz="2800" spc="-60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Cambria"/>
                <a:cs typeface="Cambria"/>
              </a:rPr>
              <a:t>artist</a:t>
            </a:r>
            <a:r>
              <a:rPr sz="2800" spc="5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800" spc="50" dirty="0">
                <a:solidFill>
                  <a:srgbClr val="252525"/>
                </a:solidFill>
                <a:latin typeface="Cambria"/>
                <a:cs typeface="Cambria"/>
              </a:rPr>
              <a:t>invented </a:t>
            </a:r>
            <a:r>
              <a:rPr sz="2800" spc="75" dirty="0">
                <a:solidFill>
                  <a:srgbClr val="252525"/>
                </a:solidFill>
                <a:latin typeface="Cambria"/>
                <a:cs typeface="Cambria"/>
              </a:rPr>
              <a:t>by</a:t>
            </a:r>
            <a:r>
              <a:rPr sz="2800" spc="8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252525"/>
                </a:solidFill>
                <a:latin typeface="Cambria"/>
                <a:cs typeface="Cambria"/>
              </a:rPr>
              <a:t>the</a:t>
            </a:r>
            <a:r>
              <a:rPr sz="2800" spc="6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800" spc="20" dirty="0">
                <a:solidFill>
                  <a:srgbClr val="252525"/>
                </a:solidFill>
                <a:latin typeface="Cambria"/>
                <a:cs typeface="Cambria"/>
              </a:rPr>
              <a:t>writer.</a:t>
            </a:r>
            <a:endParaRPr sz="2800">
              <a:latin typeface="Cambria"/>
              <a:cs typeface="Cambria"/>
            </a:endParaRPr>
          </a:p>
          <a:p>
            <a:pPr marL="378460" marR="5080" indent="-365760">
              <a:lnSpc>
                <a:spcPct val="100000"/>
              </a:lnSpc>
              <a:spcBef>
                <a:spcPts val="675"/>
              </a:spcBef>
            </a:pPr>
            <a:r>
              <a:rPr sz="2800" spc="130" dirty="0">
                <a:solidFill>
                  <a:srgbClr val="D5852C"/>
                </a:solidFill>
                <a:latin typeface="Wingdings"/>
                <a:cs typeface="Wingdings"/>
              </a:rPr>
              <a:t></a:t>
            </a:r>
            <a:r>
              <a:rPr sz="2800" spc="130" dirty="0">
                <a:solidFill>
                  <a:srgbClr val="252525"/>
                </a:solidFill>
                <a:latin typeface="Cambria"/>
                <a:cs typeface="Cambria"/>
              </a:rPr>
              <a:t>“Fra”</a:t>
            </a:r>
            <a:r>
              <a:rPr sz="2800" spc="7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800" spc="5" dirty="0">
                <a:solidFill>
                  <a:srgbClr val="252525"/>
                </a:solidFill>
                <a:latin typeface="Cambria"/>
                <a:cs typeface="Cambria"/>
              </a:rPr>
              <a:t>is</a:t>
            </a:r>
            <a:r>
              <a:rPr sz="2800" spc="8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252525"/>
                </a:solidFill>
                <a:latin typeface="Cambria"/>
                <a:cs typeface="Cambria"/>
              </a:rPr>
              <a:t>short</a:t>
            </a:r>
            <a:r>
              <a:rPr sz="2800" spc="8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800" spc="20" dirty="0">
                <a:solidFill>
                  <a:srgbClr val="252525"/>
                </a:solidFill>
                <a:latin typeface="Cambria"/>
                <a:cs typeface="Cambria"/>
              </a:rPr>
              <a:t>for</a:t>
            </a:r>
            <a:r>
              <a:rPr sz="2800" spc="80" dirty="0">
                <a:solidFill>
                  <a:srgbClr val="252525"/>
                </a:solidFill>
                <a:latin typeface="Cambria"/>
                <a:cs typeface="Cambria"/>
              </a:rPr>
              <a:t> “Friar”-which </a:t>
            </a:r>
            <a:r>
              <a:rPr sz="2800" spc="-60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800" spc="35" dirty="0">
                <a:solidFill>
                  <a:srgbClr val="252525"/>
                </a:solidFill>
                <a:latin typeface="Cambria"/>
                <a:cs typeface="Cambria"/>
              </a:rPr>
              <a:t>means</a:t>
            </a:r>
            <a:r>
              <a:rPr sz="2800" spc="7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800" spc="5" dirty="0">
                <a:solidFill>
                  <a:srgbClr val="252525"/>
                </a:solidFill>
                <a:latin typeface="Cambria"/>
                <a:cs typeface="Cambria"/>
              </a:rPr>
              <a:t>brother.</a:t>
            </a:r>
            <a:r>
              <a:rPr sz="2800" spc="5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800" spc="35" dirty="0">
                <a:solidFill>
                  <a:srgbClr val="252525"/>
                </a:solidFill>
                <a:latin typeface="Cambria"/>
                <a:cs typeface="Cambria"/>
              </a:rPr>
              <a:t>The</a:t>
            </a:r>
            <a:r>
              <a:rPr sz="2800" spc="7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800" spc="-15" dirty="0">
                <a:solidFill>
                  <a:srgbClr val="252525"/>
                </a:solidFill>
                <a:latin typeface="Cambria"/>
                <a:cs typeface="Cambria"/>
              </a:rPr>
              <a:t>artist</a:t>
            </a:r>
            <a:r>
              <a:rPr sz="2800" spc="7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800" spc="5" dirty="0">
                <a:solidFill>
                  <a:srgbClr val="252525"/>
                </a:solidFill>
                <a:latin typeface="Cambria"/>
                <a:cs typeface="Cambria"/>
              </a:rPr>
              <a:t>is</a:t>
            </a:r>
            <a:r>
              <a:rPr sz="2800" spc="7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800" spc="30" dirty="0">
                <a:solidFill>
                  <a:srgbClr val="252525"/>
                </a:solidFill>
                <a:latin typeface="Cambria"/>
                <a:cs typeface="Cambria"/>
              </a:rPr>
              <a:t>a </a:t>
            </a:r>
            <a:r>
              <a:rPr sz="2800" spc="3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800" spc="90" dirty="0">
                <a:solidFill>
                  <a:srgbClr val="252525"/>
                </a:solidFill>
                <a:latin typeface="Cambria"/>
                <a:cs typeface="Cambria"/>
              </a:rPr>
              <a:t>monk.</a:t>
            </a:r>
            <a:endParaRPr sz="2800">
              <a:latin typeface="Cambria"/>
              <a:cs typeface="Cambria"/>
            </a:endParaRPr>
          </a:p>
          <a:p>
            <a:pPr marL="378460" marR="33655" indent="-365760">
              <a:lnSpc>
                <a:spcPct val="100000"/>
              </a:lnSpc>
              <a:spcBef>
                <a:spcPts val="670"/>
              </a:spcBef>
            </a:pPr>
            <a:r>
              <a:rPr sz="2800" spc="145" dirty="0">
                <a:solidFill>
                  <a:srgbClr val="D5852C"/>
                </a:solidFill>
                <a:latin typeface="Wingdings"/>
                <a:cs typeface="Wingdings"/>
              </a:rPr>
              <a:t></a:t>
            </a:r>
            <a:r>
              <a:rPr sz="2800" spc="145" dirty="0">
                <a:solidFill>
                  <a:srgbClr val="252525"/>
                </a:solidFill>
                <a:latin typeface="Cambria"/>
                <a:cs typeface="Cambria"/>
              </a:rPr>
              <a:t>He</a:t>
            </a:r>
            <a:r>
              <a:rPr sz="2800" spc="8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800" spc="20" dirty="0">
                <a:solidFill>
                  <a:srgbClr val="252525"/>
                </a:solidFill>
                <a:latin typeface="Cambria"/>
                <a:cs typeface="Cambria"/>
              </a:rPr>
              <a:t>asks</a:t>
            </a:r>
            <a:r>
              <a:rPr sz="2800" spc="9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252525"/>
                </a:solidFill>
                <a:latin typeface="Cambria"/>
                <a:cs typeface="Cambria"/>
              </a:rPr>
              <a:t>the</a:t>
            </a:r>
            <a:r>
              <a:rPr sz="2800" spc="8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800" spc="-5" dirty="0">
                <a:solidFill>
                  <a:srgbClr val="252525"/>
                </a:solidFill>
                <a:latin typeface="Cambria"/>
                <a:cs typeface="Cambria"/>
              </a:rPr>
              <a:t>listener</a:t>
            </a:r>
            <a:r>
              <a:rPr sz="2800" spc="6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800" spc="-5" dirty="0">
                <a:solidFill>
                  <a:srgbClr val="252525"/>
                </a:solidFill>
                <a:latin typeface="Cambria"/>
                <a:cs typeface="Cambria"/>
              </a:rPr>
              <a:t>to</a:t>
            </a:r>
            <a:r>
              <a:rPr sz="2800" spc="8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252525"/>
                </a:solidFill>
                <a:latin typeface="Cambria"/>
                <a:cs typeface="Cambria"/>
              </a:rPr>
              <a:t>sit</a:t>
            </a:r>
            <a:r>
              <a:rPr sz="2800" spc="8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800" spc="100" dirty="0">
                <a:solidFill>
                  <a:srgbClr val="252525"/>
                </a:solidFill>
                <a:latin typeface="Cambria"/>
                <a:cs typeface="Cambria"/>
              </a:rPr>
              <a:t>down </a:t>
            </a:r>
            <a:r>
              <a:rPr sz="2800" spc="-60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800" spc="85" dirty="0">
                <a:solidFill>
                  <a:srgbClr val="252525"/>
                </a:solidFill>
                <a:latin typeface="Cambria"/>
                <a:cs typeface="Cambria"/>
              </a:rPr>
              <a:t>and</a:t>
            </a:r>
            <a:r>
              <a:rPr sz="2800" spc="7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800" spc="50" dirty="0">
                <a:solidFill>
                  <a:srgbClr val="252525"/>
                </a:solidFill>
                <a:latin typeface="Cambria"/>
                <a:cs typeface="Cambria"/>
              </a:rPr>
              <a:t>look</a:t>
            </a:r>
            <a:r>
              <a:rPr sz="2800" spc="8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800" spc="-5" dirty="0">
                <a:solidFill>
                  <a:srgbClr val="252525"/>
                </a:solidFill>
                <a:latin typeface="Cambria"/>
                <a:cs typeface="Cambria"/>
              </a:rPr>
              <a:t>at</a:t>
            </a:r>
            <a:r>
              <a:rPr sz="2800" spc="8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800" spc="5" dirty="0">
                <a:solidFill>
                  <a:srgbClr val="252525"/>
                </a:solidFill>
                <a:latin typeface="Cambria"/>
                <a:cs typeface="Cambria"/>
              </a:rPr>
              <a:t>the</a:t>
            </a:r>
            <a:r>
              <a:rPr sz="2800" spc="6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2800" spc="30" dirty="0">
                <a:solidFill>
                  <a:srgbClr val="252525"/>
                </a:solidFill>
                <a:latin typeface="Cambria"/>
                <a:cs typeface="Cambria"/>
              </a:rPr>
              <a:t>picture.</a:t>
            </a:r>
            <a:endParaRPr sz="2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226433" y="1405890"/>
            <a:ext cx="7112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DBA354"/>
                </a:solidFill>
                <a:latin typeface="Wingdings"/>
                <a:cs typeface="Wingdings"/>
              </a:rPr>
              <a:t></a:t>
            </a:r>
            <a:endParaRPr sz="5400">
              <a:latin typeface="Wingdings"/>
              <a:cs typeface="Wingding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71955" y="1937004"/>
            <a:ext cx="3119755" cy="1905"/>
          </a:xfrm>
          <a:custGeom>
            <a:avLst/>
            <a:gdLst/>
            <a:ahLst/>
            <a:cxnLst/>
            <a:rect l="l" t="t" r="r" b="b"/>
            <a:pathLst>
              <a:path w="3119754" h="1905">
                <a:moveTo>
                  <a:pt x="3119755" y="1650"/>
                </a:moveTo>
                <a:lnTo>
                  <a:pt x="0" y="0"/>
                </a:lnTo>
              </a:path>
            </a:pathLst>
          </a:custGeom>
          <a:ln w="12192">
            <a:solidFill>
              <a:srgbClr val="DBA3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32603" y="1933955"/>
            <a:ext cx="3119755" cy="1905"/>
          </a:xfrm>
          <a:custGeom>
            <a:avLst/>
            <a:gdLst/>
            <a:ahLst/>
            <a:cxnLst/>
            <a:rect l="l" t="t" r="r" b="b"/>
            <a:pathLst>
              <a:path w="3119754" h="1905">
                <a:moveTo>
                  <a:pt x="3119754" y="1651"/>
                </a:moveTo>
                <a:lnTo>
                  <a:pt x="0" y="0"/>
                </a:lnTo>
              </a:path>
            </a:pathLst>
          </a:custGeom>
          <a:ln w="12192">
            <a:solidFill>
              <a:srgbClr val="DBA3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50442" y="2013330"/>
            <a:ext cx="87439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I</a:t>
            </a:r>
            <a:r>
              <a:rPr sz="2800" spc="-8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said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47060" y="2421635"/>
            <a:ext cx="1800225" cy="431800"/>
          </a:xfrm>
          <a:prstGeom prst="rect">
            <a:avLst/>
          </a:prstGeom>
          <a:solidFill>
            <a:srgbClr val="FF0000">
              <a:alpha val="38822"/>
            </a:srgbClr>
          </a:solidFill>
        </p:spPr>
        <p:txBody>
          <a:bodyPr vert="horz" wrap="square" lIns="0" tIns="30480" rIns="0" bIns="0" rtlCol="0">
            <a:spAutoFit/>
          </a:bodyPr>
          <a:lstStyle/>
          <a:p>
            <a:pPr marL="109855">
              <a:lnSpc>
                <a:spcPts val="3155"/>
              </a:lnSpc>
              <a:spcBef>
                <a:spcPts val="240"/>
              </a:spcBef>
            </a:pP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by</a:t>
            </a:r>
            <a:r>
              <a:rPr sz="2800" spc="-6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252525"/>
                </a:solidFill>
                <a:latin typeface="Arial MT"/>
                <a:cs typeface="Arial MT"/>
              </a:rPr>
              <a:t>design,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50442" y="2440050"/>
            <a:ext cx="61556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926840" algn="l"/>
              </a:tabLst>
            </a:pP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"Frà</a:t>
            </a:r>
            <a:r>
              <a:rPr sz="2800" spc="3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Pandolf"	</a:t>
            </a:r>
            <a:r>
              <a:rPr sz="2800" dirty="0">
                <a:solidFill>
                  <a:srgbClr val="252525"/>
                </a:solidFill>
                <a:latin typeface="Arial MT"/>
                <a:cs typeface="Arial MT"/>
              </a:rPr>
              <a:t>for</a:t>
            </a:r>
            <a:r>
              <a:rPr sz="2800" spc="-4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never</a:t>
            </a:r>
            <a:r>
              <a:rPr sz="2800" spc="-3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252525"/>
                </a:solidFill>
                <a:latin typeface="Arial MT"/>
                <a:cs typeface="Arial MT"/>
              </a:rPr>
              <a:t>read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50442" y="2866770"/>
            <a:ext cx="7167245" cy="1390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Strangers</a:t>
            </a:r>
            <a:r>
              <a:rPr sz="280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like</a:t>
            </a:r>
            <a:r>
              <a:rPr sz="280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you</a:t>
            </a:r>
            <a:r>
              <a:rPr sz="2800" spc="-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252525"/>
                </a:solidFill>
                <a:latin typeface="Arial MT"/>
                <a:cs typeface="Arial MT"/>
              </a:rPr>
              <a:t>that</a:t>
            </a: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252525"/>
                </a:solidFill>
                <a:latin typeface="Arial MT"/>
                <a:cs typeface="Arial MT"/>
              </a:rPr>
              <a:t>pictured</a:t>
            </a:r>
            <a:r>
              <a:rPr sz="2800" spc="-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252525"/>
                </a:solidFill>
                <a:latin typeface="Arial MT"/>
                <a:cs typeface="Arial MT"/>
              </a:rPr>
              <a:t>countenance,</a:t>
            </a:r>
            <a:endParaRPr sz="2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The</a:t>
            </a:r>
            <a:r>
              <a:rPr sz="2800" spc="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depth</a:t>
            </a:r>
            <a:r>
              <a:rPr sz="2800" spc="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252525"/>
                </a:solidFill>
                <a:latin typeface="Arial MT"/>
                <a:cs typeface="Arial MT"/>
              </a:rPr>
              <a:t>and</a:t>
            </a:r>
            <a:r>
              <a:rPr sz="2800" spc="-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252525"/>
                </a:solidFill>
                <a:latin typeface="Arial MT"/>
                <a:cs typeface="Arial MT"/>
              </a:rPr>
              <a:t>passion </a:t>
            </a: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of</a:t>
            </a:r>
            <a:r>
              <a:rPr sz="2800" spc="-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its</a:t>
            </a:r>
            <a:r>
              <a:rPr sz="2800" spc="-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252525"/>
                </a:solidFill>
                <a:latin typeface="Arial MT"/>
                <a:cs typeface="Arial MT"/>
              </a:rPr>
              <a:t>earnest</a:t>
            </a:r>
            <a:r>
              <a:rPr sz="2800" spc="-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252525"/>
                </a:solidFill>
                <a:latin typeface="Arial MT"/>
                <a:cs typeface="Arial MT"/>
              </a:rPr>
              <a:t>glance,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072767" y="1217422"/>
            <a:ext cx="1630045" cy="1289050"/>
          </a:xfrm>
          <a:custGeom>
            <a:avLst/>
            <a:gdLst/>
            <a:ahLst/>
            <a:cxnLst/>
            <a:rect l="l" t="t" r="r" b="b"/>
            <a:pathLst>
              <a:path w="1630045" h="1289050">
                <a:moveTo>
                  <a:pt x="0" y="0"/>
                </a:moveTo>
                <a:lnTo>
                  <a:pt x="1629536" y="1288795"/>
                </a:lnTo>
              </a:path>
            </a:pathLst>
          </a:custGeom>
          <a:ln w="19812">
            <a:solidFill>
              <a:srgbClr val="4D1C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187958" y="512826"/>
            <a:ext cx="2377440" cy="649605"/>
          </a:xfrm>
          <a:prstGeom prst="rect">
            <a:avLst/>
          </a:prstGeom>
          <a:solidFill>
            <a:srgbClr val="863623"/>
          </a:solidFill>
          <a:ln w="19811">
            <a:solidFill>
              <a:srgbClr val="4D1C11"/>
            </a:solidFill>
          </a:ln>
        </p:spPr>
        <p:txBody>
          <a:bodyPr vert="horz" wrap="square" lIns="0" tIns="120015" rIns="0" bIns="0" rtlCol="0">
            <a:spAutoFit/>
          </a:bodyPr>
          <a:lstStyle/>
          <a:p>
            <a:pPr marL="362585">
              <a:lnSpc>
                <a:spcPct val="100000"/>
              </a:lnSpc>
              <a:spcBef>
                <a:spcPts val="945"/>
              </a:spcBef>
            </a:pPr>
            <a:r>
              <a:rPr sz="2400" spc="35" dirty="0">
                <a:solidFill>
                  <a:srgbClr val="FFFFFF"/>
                </a:solidFill>
                <a:latin typeface="Cambria"/>
                <a:cs typeface="Cambria"/>
              </a:rPr>
              <a:t>Deliberately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756403" y="2970276"/>
            <a:ext cx="3488690" cy="408940"/>
          </a:xfrm>
          <a:custGeom>
            <a:avLst/>
            <a:gdLst/>
            <a:ahLst/>
            <a:cxnLst/>
            <a:rect l="l" t="t" r="r" b="b"/>
            <a:pathLst>
              <a:path w="3488690" h="408939">
                <a:moveTo>
                  <a:pt x="3488436" y="0"/>
                </a:moveTo>
                <a:lnTo>
                  <a:pt x="0" y="0"/>
                </a:lnTo>
                <a:lnTo>
                  <a:pt x="0" y="408432"/>
                </a:lnTo>
                <a:lnTo>
                  <a:pt x="3488436" y="408432"/>
                </a:lnTo>
                <a:lnTo>
                  <a:pt x="3488436" y="0"/>
                </a:lnTo>
                <a:close/>
              </a:path>
            </a:pathLst>
          </a:custGeom>
          <a:solidFill>
            <a:srgbClr val="FF0000">
              <a:alpha val="3882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3806697" y="447801"/>
            <a:ext cx="4449445" cy="2023110"/>
            <a:chOff x="3806697" y="447801"/>
            <a:chExt cx="4449445" cy="2023110"/>
          </a:xfrm>
        </p:grpSpPr>
        <p:sp>
          <p:nvSpPr>
            <p:cNvPr id="14" name="object 14"/>
            <p:cNvSpPr/>
            <p:nvPr/>
          </p:nvSpPr>
          <p:spPr>
            <a:xfrm>
              <a:off x="3816857" y="457961"/>
              <a:ext cx="4429125" cy="647700"/>
            </a:xfrm>
            <a:custGeom>
              <a:avLst/>
              <a:gdLst/>
              <a:ahLst/>
              <a:cxnLst/>
              <a:rect l="l" t="t" r="r" b="b"/>
              <a:pathLst>
                <a:path w="4429125" h="647700">
                  <a:moveTo>
                    <a:pt x="4428744" y="0"/>
                  </a:moveTo>
                  <a:lnTo>
                    <a:pt x="0" y="0"/>
                  </a:lnTo>
                  <a:lnTo>
                    <a:pt x="0" y="647700"/>
                  </a:lnTo>
                  <a:lnTo>
                    <a:pt x="4428744" y="647700"/>
                  </a:lnTo>
                  <a:lnTo>
                    <a:pt x="4428744" y="0"/>
                  </a:lnTo>
                  <a:close/>
                </a:path>
              </a:pathLst>
            </a:custGeom>
            <a:solidFill>
              <a:srgbClr val="8636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816857" y="457961"/>
              <a:ext cx="4429125" cy="2002789"/>
            </a:xfrm>
            <a:custGeom>
              <a:avLst/>
              <a:gdLst/>
              <a:ahLst/>
              <a:cxnLst/>
              <a:rect l="l" t="t" r="r" b="b"/>
              <a:pathLst>
                <a:path w="4429125" h="2002789">
                  <a:moveTo>
                    <a:pt x="0" y="647700"/>
                  </a:moveTo>
                  <a:lnTo>
                    <a:pt x="4428744" y="647700"/>
                  </a:lnTo>
                  <a:lnTo>
                    <a:pt x="4428744" y="0"/>
                  </a:lnTo>
                  <a:lnTo>
                    <a:pt x="0" y="0"/>
                  </a:lnTo>
                  <a:lnTo>
                    <a:pt x="0" y="647700"/>
                  </a:lnTo>
                  <a:close/>
                </a:path>
                <a:path w="4429125" h="2002789">
                  <a:moveTo>
                    <a:pt x="1648205" y="702945"/>
                  </a:moveTo>
                  <a:lnTo>
                    <a:pt x="2245359" y="2002536"/>
                  </a:lnTo>
                </a:path>
              </a:pathLst>
            </a:custGeom>
            <a:ln w="19812">
              <a:solidFill>
                <a:srgbClr val="4D1C1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915283" y="381761"/>
            <a:ext cx="42278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8635" marR="5080" indent="-176657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Metaphor: </a:t>
            </a:r>
            <a:r>
              <a:rPr sz="2400" spc="45" dirty="0">
                <a:solidFill>
                  <a:srgbClr val="FFFFFF"/>
                </a:solidFill>
                <a:latin typeface="Cambria"/>
                <a:cs typeface="Cambria"/>
              </a:rPr>
              <a:t>reading</a:t>
            </a:r>
            <a:r>
              <a:rPr sz="24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25" dirty="0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sz="24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20" dirty="0">
                <a:solidFill>
                  <a:srgbClr val="FFFFFF"/>
                </a:solidFill>
                <a:latin typeface="Cambria"/>
                <a:cs typeface="Cambria"/>
              </a:rPr>
              <a:t>face</a:t>
            </a:r>
            <a:r>
              <a:rPr sz="24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30" dirty="0">
                <a:solidFill>
                  <a:srgbClr val="FFFFFF"/>
                </a:solidFill>
                <a:latin typeface="Cambria"/>
                <a:cs typeface="Cambria"/>
              </a:rPr>
              <a:t>like</a:t>
            </a:r>
            <a:r>
              <a:rPr sz="24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25" dirty="0">
                <a:solidFill>
                  <a:srgbClr val="FFFFFF"/>
                </a:solidFill>
                <a:latin typeface="Cambria"/>
                <a:cs typeface="Cambria"/>
              </a:rPr>
              <a:t>a </a:t>
            </a:r>
            <a:r>
              <a:rPr sz="2400" spc="-5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35" dirty="0">
                <a:solidFill>
                  <a:srgbClr val="FFFFFF"/>
                </a:solidFill>
                <a:latin typeface="Cambria"/>
                <a:cs typeface="Cambria"/>
              </a:rPr>
              <a:t>book</a:t>
            </a:r>
            <a:endParaRPr sz="2400">
              <a:latin typeface="Cambria"/>
              <a:cs typeface="Cambri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312408" y="1248155"/>
            <a:ext cx="2446020" cy="1605280"/>
            <a:chOff x="6312408" y="1248155"/>
            <a:chExt cx="2446020" cy="1605280"/>
          </a:xfrm>
        </p:grpSpPr>
        <p:sp>
          <p:nvSpPr>
            <p:cNvPr id="18" name="object 18"/>
            <p:cNvSpPr/>
            <p:nvPr/>
          </p:nvSpPr>
          <p:spPr>
            <a:xfrm>
              <a:off x="6341364" y="2421636"/>
              <a:ext cx="917575" cy="431800"/>
            </a:xfrm>
            <a:custGeom>
              <a:avLst/>
              <a:gdLst/>
              <a:ahLst/>
              <a:cxnLst/>
              <a:rect l="l" t="t" r="r" b="b"/>
              <a:pathLst>
                <a:path w="917575" h="431800">
                  <a:moveTo>
                    <a:pt x="917447" y="0"/>
                  </a:moveTo>
                  <a:lnTo>
                    <a:pt x="0" y="0"/>
                  </a:lnTo>
                  <a:lnTo>
                    <a:pt x="0" y="431291"/>
                  </a:lnTo>
                  <a:lnTo>
                    <a:pt x="917447" y="431291"/>
                  </a:lnTo>
                  <a:lnTo>
                    <a:pt x="917447" y="0"/>
                  </a:lnTo>
                  <a:close/>
                </a:path>
              </a:pathLst>
            </a:custGeom>
            <a:solidFill>
              <a:srgbClr val="FF0000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322314" y="1258061"/>
              <a:ext cx="2426335" cy="649605"/>
            </a:xfrm>
            <a:custGeom>
              <a:avLst/>
              <a:gdLst/>
              <a:ahLst/>
              <a:cxnLst/>
              <a:rect l="l" t="t" r="r" b="b"/>
              <a:pathLst>
                <a:path w="2426334" h="649605">
                  <a:moveTo>
                    <a:pt x="2426208" y="0"/>
                  </a:moveTo>
                  <a:lnTo>
                    <a:pt x="0" y="0"/>
                  </a:lnTo>
                  <a:lnTo>
                    <a:pt x="0" y="649224"/>
                  </a:lnTo>
                  <a:lnTo>
                    <a:pt x="2426208" y="649224"/>
                  </a:lnTo>
                  <a:lnTo>
                    <a:pt x="2426208" y="0"/>
                  </a:lnTo>
                  <a:close/>
                </a:path>
              </a:pathLst>
            </a:custGeom>
            <a:solidFill>
              <a:srgbClr val="8636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322314" y="1258061"/>
              <a:ext cx="2426335" cy="1577340"/>
            </a:xfrm>
            <a:custGeom>
              <a:avLst/>
              <a:gdLst/>
              <a:ahLst/>
              <a:cxnLst/>
              <a:rect l="l" t="t" r="r" b="b"/>
              <a:pathLst>
                <a:path w="2426334" h="1577339">
                  <a:moveTo>
                    <a:pt x="0" y="649224"/>
                  </a:moveTo>
                  <a:lnTo>
                    <a:pt x="2426208" y="649224"/>
                  </a:lnTo>
                  <a:lnTo>
                    <a:pt x="2426208" y="0"/>
                  </a:lnTo>
                  <a:lnTo>
                    <a:pt x="0" y="0"/>
                  </a:lnTo>
                  <a:lnTo>
                    <a:pt x="0" y="649224"/>
                  </a:lnTo>
                  <a:close/>
                </a:path>
                <a:path w="2426334" h="1577339">
                  <a:moveTo>
                    <a:pt x="902969" y="704596"/>
                  </a:moveTo>
                  <a:lnTo>
                    <a:pt x="966851" y="1576959"/>
                  </a:lnTo>
                </a:path>
              </a:pathLst>
            </a:custGeom>
            <a:ln w="19812">
              <a:solidFill>
                <a:srgbClr val="4D1C1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570980" y="1182370"/>
            <a:ext cx="19304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Countenance:</a:t>
            </a:r>
            <a:endParaRPr sz="24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</a:pPr>
            <a:r>
              <a:rPr sz="2400" spc="20" dirty="0">
                <a:solidFill>
                  <a:srgbClr val="FFFFFF"/>
                </a:solidFill>
                <a:latin typeface="Cambria"/>
                <a:cs typeface="Cambria"/>
              </a:rPr>
              <a:t>face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691639" y="3803903"/>
            <a:ext cx="935990" cy="408940"/>
          </a:xfrm>
          <a:custGeom>
            <a:avLst/>
            <a:gdLst/>
            <a:ahLst/>
            <a:cxnLst/>
            <a:rect l="l" t="t" r="r" b="b"/>
            <a:pathLst>
              <a:path w="935989" h="408939">
                <a:moveTo>
                  <a:pt x="935736" y="0"/>
                </a:moveTo>
                <a:lnTo>
                  <a:pt x="0" y="0"/>
                </a:lnTo>
                <a:lnTo>
                  <a:pt x="0" y="408432"/>
                </a:lnTo>
                <a:lnTo>
                  <a:pt x="935736" y="408432"/>
                </a:lnTo>
                <a:lnTo>
                  <a:pt x="935736" y="0"/>
                </a:lnTo>
                <a:close/>
              </a:path>
            </a:pathLst>
          </a:custGeom>
          <a:solidFill>
            <a:srgbClr val="FF0000">
              <a:alpha val="3882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673852" y="3823715"/>
            <a:ext cx="1295400" cy="408940"/>
          </a:xfrm>
          <a:custGeom>
            <a:avLst/>
            <a:gdLst/>
            <a:ahLst/>
            <a:cxnLst/>
            <a:rect l="l" t="t" r="r" b="b"/>
            <a:pathLst>
              <a:path w="1295400" h="408939">
                <a:moveTo>
                  <a:pt x="1295400" y="0"/>
                </a:moveTo>
                <a:lnTo>
                  <a:pt x="0" y="0"/>
                </a:lnTo>
                <a:lnTo>
                  <a:pt x="0" y="408431"/>
                </a:lnTo>
                <a:lnTo>
                  <a:pt x="1295400" y="408431"/>
                </a:lnTo>
                <a:lnTo>
                  <a:pt x="1295400" y="0"/>
                </a:lnTo>
                <a:close/>
              </a:path>
            </a:pathLst>
          </a:custGeom>
          <a:solidFill>
            <a:srgbClr val="FF0000">
              <a:alpha val="3882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2474976" y="4860035"/>
          <a:ext cx="4908550" cy="10805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08550"/>
              </a:tblGrid>
              <a:tr h="360115">
                <a:tc>
                  <a:txBody>
                    <a:bodyPr/>
                    <a:lstStyle/>
                    <a:p>
                      <a:pPr algn="ctr">
                        <a:lnSpc>
                          <a:spcPts val="2645"/>
                        </a:lnSpc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Palatino Linotype"/>
                          <a:cs typeface="Palatino Linotype"/>
                        </a:rPr>
                        <a:t>Three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Palatino Linotype"/>
                          <a:cs typeface="Palatino Linotype"/>
                        </a:rPr>
                        <a:t> adjectives: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Palatino Linotype"/>
                          <a:cs typeface="Palatino Linotype"/>
                        </a:rPr>
                        <a:t> </a:t>
                      </a:r>
                      <a:r>
                        <a:rPr sz="2400" spc="5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used 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to</a:t>
                      </a:r>
                      <a:r>
                        <a:rPr sz="2400" spc="7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400" spc="1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describe</a:t>
                      </a:r>
                      <a:endParaRPr sz="24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28575">
                      <a:solidFill>
                        <a:srgbClr val="4D1C11"/>
                      </a:solidFill>
                      <a:prstDash val="solid"/>
                    </a:lnL>
                    <a:lnR w="28575">
                      <a:solidFill>
                        <a:srgbClr val="4D1C11"/>
                      </a:solidFill>
                      <a:prstDash val="solid"/>
                    </a:lnR>
                    <a:lnT w="28575">
                      <a:solidFill>
                        <a:srgbClr val="4D1C11"/>
                      </a:solidFill>
                      <a:prstDash val="solid"/>
                    </a:lnT>
                    <a:solidFill>
                      <a:srgbClr val="863623"/>
                    </a:solidFill>
                  </a:tcPr>
                </a:tc>
              </a:tr>
              <a:tr h="366096">
                <a:tc>
                  <a:txBody>
                    <a:bodyPr/>
                    <a:lstStyle/>
                    <a:p>
                      <a:pPr algn="ctr">
                        <a:lnSpc>
                          <a:spcPts val="2690"/>
                        </a:lnSpc>
                        <a:tabLst>
                          <a:tab pos="1751964" algn="l"/>
                        </a:tabLst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the</a:t>
                      </a:r>
                      <a:r>
                        <a:rPr sz="2400" spc="8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400" spc="6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unusual	</a:t>
                      </a:r>
                      <a:r>
                        <a:rPr sz="2400" spc="4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expression/look</a:t>
                      </a:r>
                      <a:r>
                        <a:rPr sz="2400" spc="5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400" spc="4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on</a:t>
                      </a:r>
                      <a:endParaRPr sz="24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28575">
                      <a:solidFill>
                        <a:srgbClr val="4D1C11"/>
                      </a:solidFill>
                      <a:prstDash val="solid"/>
                    </a:lnL>
                    <a:lnR w="28575">
                      <a:solidFill>
                        <a:srgbClr val="4D1C11"/>
                      </a:solidFill>
                      <a:prstDash val="solid"/>
                    </a:lnR>
                    <a:solidFill>
                      <a:srgbClr val="863623"/>
                    </a:solidFill>
                  </a:tcPr>
                </a:tc>
              </a:tr>
              <a:tr h="354304">
                <a:tc>
                  <a:txBody>
                    <a:bodyPr/>
                    <a:lstStyle/>
                    <a:p>
                      <a:pPr algn="ctr">
                        <a:lnSpc>
                          <a:spcPts val="2690"/>
                        </a:lnSpc>
                      </a:pPr>
                      <a:r>
                        <a:rPr sz="2400" spc="-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her</a:t>
                      </a:r>
                      <a:r>
                        <a:rPr sz="2400" spc="6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400" spc="3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face.</a:t>
                      </a:r>
                      <a:r>
                        <a:rPr sz="2400" spc="5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400" spc="6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What </a:t>
                      </a:r>
                      <a:r>
                        <a:rPr sz="2400" spc="8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do</a:t>
                      </a:r>
                      <a:r>
                        <a:rPr sz="2400" spc="6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400" spc="3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they</a:t>
                      </a:r>
                      <a:r>
                        <a:rPr sz="2400" spc="8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400" spc="20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each</a:t>
                      </a:r>
                      <a:r>
                        <a:rPr sz="2400" spc="6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2400" spc="45" dirty="0">
                          <a:solidFill>
                            <a:srgbClr val="FFFFFF"/>
                          </a:solidFill>
                          <a:latin typeface="Cambria"/>
                          <a:cs typeface="Cambria"/>
                        </a:rPr>
                        <a:t>mean?</a:t>
                      </a:r>
                      <a:endParaRPr sz="24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28575">
                      <a:solidFill>
                        <a:srgbClr val="4D1C11"/>
                      </a:solidFill>
                      <a:prstDash val="solid"/>
                    </a:lnL>
                    <a:lnR w="28575">
                      <a:solidFill>
                        <a:srgbClr val="4D1C11"/>
                      </a:solidFill>
                      <a:prstDash val="solid"/>
                    </a:lnR>
                    <a:lnB w="28575">
                      <a:solidFill>
                        <a:srgbClr val="4D1C11"/>
                      </a:solidFill>
                      <a:prstDash val="solid"/>
                    </a:lnB>
                    <a:solidFill>
                      <a:srgbClr val="863623"/>
                    </a:solidFill>
                  </a:tcPr>
                </a:tc>
              </a:tr>
            </a:tbl>
          </a:graphicData>
        </a:graphic>
      </p:graphicFrame>
      <p:grpSp>
        <p:nvGrpSpPr>
          <p:cNvPr id="25" name="object 25"/>
          <p:cNvGrpSpPr/>
          <p:nvPr/>
        </p:nvGrpSpPr>
        <p:grpSpPr>
          <a:xfrm>
            <a:off x="2708655" y="3803903"/>
            <a:ext cx="1935480" cy="1044575"/>
            <a:chOff x="2708655" y="3803903"/>
            <a:chExt cx="1935480" cy="1044575"/>
          </a:xfrm>
        </p:grpSpPr>
        <p:sp>
          <p:nvSpPr>
            <p:cNvPr id="26" name="object 26"/>
            <p:cNvSpPr/>
            <p:nvPr/>
          </p:nvSpPr>
          <p:spPr>
            <a:xfrm>
              <a:off x="3348227" y="3803903"/>
              <a:ext cx="1295400" cy="408940"/>
            </a:xfrm>
            <a:custGeom>
              <a:avLst/>
              <a:gdLst/>
              <a:ahLst/>
              <a:cxnLst/>
              <a:rect l="l" t="t" r="r" b="b"/>
              <a:pathLst>
                <a:path w="1295400" h="408939">
                  <a:moveTo>
                    <a:pt x="1295400" y="0"/>
                  </a:moveTo>
                  <a:lnTo>
                    <a:pt x="0" y="0"/>
                  </a:lnTo>
                  <a:lnTo>
                    <a:pt x="0" y="408432"/>
                  </a:lnTo>
                  <a:lnTo>
                    <a:pt x="1295400" y="408432"/>
                  </a:lnTo>
                  <a:lnTo>
                    <a:pt x="1295400" y="0"/>
                  </a:lnTo>
                  <a:close/>
                </a:path>
              </a:pathLst>
            </a:custGeom>
            <a:solidFill>
              <a:srgbClr val="FF0000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718561" y="4166996"/>
              <a:ext cx="1791970" cy="671195"/>
            </a:xfrm>
            <a:custGeom>
              <a:avLst/>
              <a:gdLst/>
              <a:ahLst/>
              <a:cxnLst/>
              <a:rect l="l" t="t" r="r" b="b"/>
              <a:pathLst>
                <a:path w="1791970" h="671195">
                  <a:moveTo>
                    <a:pt x="0" y="0"/>
                  </a:moveTo>
                  <a:lnTo>
                    <a:pt x="1791842" y="671194"/>
                  </a:lnTo>
                </a:path>
              </a:pathLst>
            </a:custGeom>
            <a:ln w="19811">
              <a:solidFill>
                <a:srgbClr val="4D1C1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53160" y="1405890"/>
            <a:ext cx="37846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85465" algn="l"/>
              </a:tabLst>
            </a:pPr>
            <a:r>
              <a:rPr sz="5400" strike="sngStrike" dirty="0">
                <a:solidFill>
                  <a:srgbClr val="DBA354"/>
                </a:solidFill>
                <a:latin typeface="Times New Roman"/>
                <a:cs typeface="Times New Roman"/>
              </a:rPr>
              <a:t> 	</a:t>
            </a:r>
            <a:r>
              <a:rPr sz="5400" strike="sngStrike" dirty="0">
                <a:solidFill>
                  <a:srgbClr val="DBA354"/>
                </a:solidFill>
                <a:latin typeface="Wingdings"/>
                <a:cs typeface="Wingdings"/>
              </a:rPr>
              <a:t></a:t>
            </a:r>
            <a:endParaRPr sz="5400">
              <a:latin typeface="Wingdings"/>
              <a:cs typeface="Wingding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32603" y="1933955"/>
            <a:ext cx="3119755" cy="1905"/>
          </a:xfrm>
          <a:custGeom>
            <a:avLst/>
            <a:gdLst/>
            <a:ahLst/>
            <a:cxnLst/>
            <a:rect l="l" t="t" r="r" b="b"/>
            <a:pathLst>
              <a:path w="3119754" h="1905">
                <a:moveTo>
                  <a:pt x="3119754" y="1651"/>
                </a:moveTo>
                <a:lnTo>
                  <a:pt x="0" y="0"/>
                </a:lnTo>
              </a:path>
            </a:pathLst>
          </a:custGeom>
          <a:ln w="12192">
            <a:solidFill>
              <a:srgbClr val="DBA3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74370" y="2248280"/>
            <a:ext cx="4676140" cy="2440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8460" marR="249554" indent="-365760">
              <a:lnSpc>
                <a:spcPct val="100000"/>
              </a:lnSpc>
              <a:spcBef>
                <a:spcPts val="100"/>
              </a:spcBef>
            </a:pPr>
            <a:r>
              <a:rPr sz="3600" spc="75" dirty="0">
                <a:solidFill>
                  <a:srgbClr val="863623"/>
                </a:solidFill>
                <a:latin typeface="Wingdings"/>
                <a:cs typeface="Wingdings"/>
              </a:rPr>
              <a:t></a:t>
            </a:r>
            <a:r>
              <a:rPr sz="3600" spc="75" dirty="0">
                <a:solidFill>
                  <a:srgbClr val="252525"/>
                </a:solidFill>
                <a:latin typeface="Cambria"/>
                <a:cs typeface="Cambria"/>
              </a:rPr>
              <a:t>What</a:t>
            </a:r>
            <a:r>
              <a:rPr sz="3600" spc="8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3600" spc="10" dirty="0">
                <a:solidFill>
                  <a:srgbClr val="252525"/>
                </a:solidFill>
                <a:latin typeface="Cambria"/>
                <a:cs typeface="Cambria"/>
              </a:rPr>
              <a:t>is</a:t>
            </a:r>
            <a:r>
              <a:rPr sz="3600" spc="10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3600" spc="15" dirty="0">
                <a:solidFill>
                  <a:srgbClr val="252525"/>
                </a:solidFill>
                <a:latin typeface="Cambria"/>
                <a:cs typeface="Cambria"/>
              </a:rPr>
              <a:t>this</a:t>
            </a:r>
            <a:r>
              <a:rPr sz="3600" spc="8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3600" spc="30" dirty="0">
                <a:solidFill>
                  <a:srgbClr val="252525"/>
                </a:solidFill>
                <a:latin typeface="Cambria"/>
                <a:cs typeface="Cambria"/>
              </a:rPr>
              <a:t>picture </a:t>
            </a:r>
            <a:r>
              <a:rPr sz="3600" spc="-77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3600" spc="60" dirty="0">
                <a:solidFill>
                  <a:srgbClr val="252525"/>
                </a:solidFill>
                <a:latin typeface="Cambria"/>
                <a:cs typeface="Cambria"/>
              </a:rPr>
              <a:t>called?</a:t>
            </a:r>
            <a:endParaRPr sz="36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3600" spc="145" dirty="0">
                <a:solidFill>
                  <a:srgbClr val="863623"/>
                </a:solidFill>
                <a:latin typeface="Wingdings"/>
                <a:cs typeface="Wingdings"/>
              </a:rPr>
              <a:t></a:t>
            </a:r>
            <a:r>
              <a:rPr sz="3600" spc="145" dirty="0">
                <a:solidFill>
                  <a:srgbClr val="252525"/>
                </a:solidFill>
                <a:latin typeface="Cambria"/>
                <a:cs typeface="Cambria"/>
              </a:rPr>
              <a:t>Why</a:t>
            </a:r>
            <a:r>
              <a:rPr sz="3600" spc="9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3600" spc="10" dirty="0">
                <a:solidFill>
                  <a:srgbClr val="252525"/>
                </a:solidFill>
                <a:latin typeface="Cambria"/>
                <a:cs typeface="Cambria"/>
              </a:rPr>
              <a:t>is</a:t>
            </a:r>
            <a:r>
              <a:rPr sz="3600" spc="9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3600" spc="-5" dirty="0">
                <a:solidFill>
                  <a:srgbClr val="252525"/>
                </a:solidFill>
                <a:latin typeface="Cambria"/>
                <a:cs typeface="Cambria"/>
              </a:rPr>
              <a:t>it</a:t>
            </a:r>
            <a:r>
              <a:rPr sz="3600" spc="10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3600" spc="15" dirty="0">
                <a:solidFill>
                  <a:srgbClr val="252525"/>
                </a:solidFill>
                <a:latin typeface="Cambria"/>
                <a:cs typeface="Cambria"/>
              </a:rPr>
              <a:t>so</a:t>
            </a:r>
            <a:r>
              <a:rPr sz="3600" spc="80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3600" spc="85" dirty="0">
                <a:solidFill>
                  <a:srgbClr val="252525"/>
                </a:solidFill>
                <a:latin typeface="Cambria"/>
                <a:cs typeface="Cambria"/>
              </a:rPr>
              <a:t>famous?</a:t>
            </a:r>
            <a:endParaRPr sz="36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3600" spc="70" dirty="0">
                <a:solidFill>
                  <a:srgbClr val="863623"/>
                </a:solidFill>
                <a:latin typeface="Wingdings"/>
                <a:cs typeface="Wingdings"/>
              </a:rPr>
              <a:t></a:t>
            </a:r>
            <a:r>
              <a:rPr sz="3600" spc="70" dirty="0">
                <a:solidFill>
                  <a:srgbClr val="252525"/>
                </a:solidFill>
                <a:latin typeface="Cambria"/>
                <a:cs typeface="Cambria"/>
              </a:rPr>
              <a:t>Enigmatic</a:t>
            </a:r>
            <a:r>
              <a:rPr sz="3600" spc="75" dirty="0">
                <a:solidFill>
                  <a:srgbClr val="252525"/>
                </a:solidFill>
                <a:latin typeface="Cambria"/>
                <a:cs typeface="Cambria"/>
              </a:rPr>
              <a:t> </a:t>
            </a:r>
            <a:r>
              <a:rPr sz="3600" spc="65" dirty="0">
                <a:solidFill>
                  <a:srgbClr val="252525"/>
                </a:solidFill>
                <a:latin typeface="Cambria"/>
                <a:cs typeface="Cambria"/>
              </a:rPr>
              <a:t>smile.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168523" y="623061"/>
            <a:ext cx="27933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35" dirty="0">
                <a:solidFill>
                  <a:srgbClr val="885D1D"/>
                </a:solidFill>
                <a:latin typeface="Cambria"/>
                <a:cs typeface="Cambria"/>
              </a:rPr>
              <a:t>Question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5350764" y="2110739"/>
            <a:ext cx="3249295" cy="4199890"/>
            <a:chOff x="5350764" y="2110739"/>
            <a:chExt cx="3249295" cy="419989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77840" y="2337815"/>
              <a:ext cx="2795016" cy="374599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350764" y="2110739"/>
              <a:ext cx="3249295" cy="4199890"/>
            </a:xfrm>
            <a:custGeom>
              <a:avLst/>
              <a:gdLst/>
              <a:ahLst/>
              <a:cxnLst/>
              <a:rect l="l" t="t" r="r" b="b"/>
              <a:pathLst>
                <a:path w="3249295" h="4199890">
                  <a:moveTo>
                    <a:pt x="3066288" y="182880"/>
                  </a:moveTo>
                  <a:lnTo>
                    <a:pt x="3020568" y="182880"/>
                  </a:lnTo>
                  <a:lnTo>
                    <a:pt x="3020568" y="228600"/>
                  </a:lnTo>
                  <a:lnTo>
                    <a:pt x="3020568" y="3971290"/>
                  </a:lnTo>
                  <a:lnTo>
                    <a:pt x="228600" y="3971290"/>
                  </a:lnTo>
                  <a:lnTo>
                    <a:pt x="228600" y="228600"/>
                  </a:lnTo>
                  <a:lnTo>
                    <a:pt x="3020568" y="228600"/>
                  </a:lnTo>
                  <a:lnTo>
                    <a:pt x="3020568" y="182880"/>
                  </a:lnTo>
                  <a:lnTo>
                    <a:pt x="182880" y="182880"/>
                  </a:lnTo>
                  <a:lnTo>
                    <a:pt x="182880" y="228600"/>
                  </a:lnTo>
                  <a:lnTo>
                    <a:pt x="182880" y="3971290"/>
                  </a:lnTo>
                  <a:lnTo>
                    <a:pt x="182880" y="4017010"/>
                  </a:lnTo>
                  <a:lnTo>
                    <a:pt x="3066288" y="4017010"/>
                  </a:lnTo>
                  <a:lnTo>
                    <a:pt x="3066288" y="3971556"/>
                  </a:lnTo>
                  <a:lnTo>
                    <a:pt x="3066288" y="3971290"/>
                  </a:lnTo>
                  <a:lnTo>
                    <a:pt x="3066288" y="228600"/>
                  </a:lnTo>
                  <a:lnTo>
                    <a:pt x="3066288" y="182880"/>
                  </a:lnTo>
                  <a:close/>
                </a:path>
                <a:path w="3249295" h="4199890">
                  <a:moveTo>
                    <a:pt x="3249168" y="0"/>
                  </a:moveTo>
                  <a:lnTo>
                    <a:pt x="3112008" y="0"/>
                  </a:lnTo>
                  <a:lnTo>
                    <a:pt x="3112008" y="137160"/>
                  </a:lnTo>
                  <a:lnTo>
                    <a:pt x="3112008" y="4062730"/>
                  </a:lnTo>
                  <a:lnTo>
                    <a:pt x="137160" y="4062730"/>
                  </a:lnTo>
                  <a:lnTo>
                    <a:pt x="137160" y="137160"/>
                  </a:lnTo>
                  <a:lnTo>
                    <a:pt x="3112008" y="137160"/>
                  </a:lnTo>
                  <a:lnTo>
                    <a:pt x="3112008" y="0"/>
                  </a:lnTo>
                  <a:lnTo>
                    <a:pt x="0" y="0"/>
                  </a:lnTo>
                  <a:lnTo>
                    <a:pt x="0" y="137160"/>
                  </a:lnTo>
                  <a:lnTo>
                    <a:pt x="0" y="4062730"/>
                  </a:lnTo>
                  <a:lnTo>
                    <a:pt x="0" y="4199890"/>
                  </a:lnTo>
                  <a:lnTo>
                    <a:pt x="3249168" y="4199890"/>
                  </a:lnTo>
                  <a:lnTo>
                    <a:pt x="3249168" y="4062996"/>
                  </a:lnTo>
                  <a:lnTo>
                    <a:pt x="3249168" y="4062730"/>
                  </a:lnTo>
                  <a:lnTo>
                    <a:pt x="3249168" y="137160"/>
                  </a:lnTo>
                  <a:lnTo>
                    <a:pt x="3249168" y="0"/>
                  </a:lnTo>
                  <a:close/>
                </a:path>
              </a:pathLst>
            </a:custGeom>
            <a:solidFill>
              <a:srgbClr val="4A0F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84">
              <a:lnSpc>
                <a:spcPct val="100000"/>
              </a:lnSpc>
              <a:spcBef>
                <a:spcPts val="100"/>
              </a:spcBef>
            </a:pPr>
            <a:r>
              <a:rPr dirty="0"/>
              <a:t></a:t>
            </a:r>
          </a:p>
        </p:txBody>
      </p:sp>
      <p:sp>
        <p:nvSpPr>
          <p:cNvPr id="4" name="object 4"/>
          <p:cNvSpPr/>
          <p:nvPr/>
        </p:nvSpPr>
        <p:spPr>
          <a:xfrm>
            <a:off x="1171955" y="1937004"/>
            <a:ext cx="3119755" cy="1905"/>
          </a:xfrm>
          <a:custGeom>
            <a:avLst/>
            <a:gdLst/>
            <a:ahLst/>
            <a:cxnLst/>
            <a:rect l="l" t="t" r="r" b="b"/>
            <a:pathLst>
              <a:path w="3119754" h="1905">
                <a:moveTo>
                  <a:pt x="3119755" y="1650"/>
                </a:moveTo>
                <a:lnTo>
                  <a:pt x="0" y="0"/>
                </a:lnTo>
              </a:path>
            </a:pathLst>
          </a:custGeom>
          <a:ln w="12192">
            <a:solidFill>
              <a:srgbClr val="DBA3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32603" y="1933955"/>
            <a:ext cx="3119755" cy="1905"/>
          </a:xfrm>
          <a:custGeom>
            <a:avLst/>
            <a:gdLst/>
            <a:ahLst/>
            <a:cxnLst/>
            <a:rect l="l" t="t" r="r" b="b"/>
            <a:pathLst>
              <a:path w="3119754" h="1905">
                <a:moveTo>
                  <a:pt x="3119754" y="1651"/>
                </a:moveTo>
                <a:lnTo>
                  <a:pt x="0" y="0"/>
                </a:lnTo>
              </a:path>
            </a:pathLst>
          </a:custGeom>
          <a:ln w="12192">
            <a:solidFill>
              <a:srgbClr val="DBA3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78255" y="2274189"/>
            <a:ext cx="33953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252525"/>
                </a:solidFill>
                <a:latin typeface="Arial MT"/>
                <a:cs typeface="Arial MT"/>
              </a:rPr>
              <a:t>But</a:t>
            </a:r>
            <a:r>
              <a:rPr sz="2400" spc="-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52525"/>
                </a:solidFill>
                <a:latin typeface="Arial MT"/>
                <a:cs typeface="Arial MT"/>
              </a:rPr>
              <a:t>to</a:t>
            </a:r>
            <a:r>
              <a:rPr sz="2400" spc="-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Arial MT"/>
                <a:cs typeface="Arial MT"/>
              </a:rPr>
              <a:t>myself</a:t>
            </a:r>
            <a:r>
              <a:rPr sz="2400" spc="-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52525"/>
                </a:solidFill>
                <a:latin typeface="Arial MT"/>
                <a:cs typeface="Arial MT"/>
              </a:rPr>
              <a:t>they</a:t>
            </a:r>
            <a:r>
              <a:rPr sz="2400" spc="-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Arial MT"/>
                <a:cs typeface="Arial MT"/>
              </a:rPr>
              <a:t>turned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8255" y="3152394"/>
            <a:ext cx="26695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252525"/>
                </a:solidFill>
                <a:latin typeface="Arial MT"/>
                <a:cs typeface="Arial MT"/>
              </a:rPr>
              <a:t>(since</a:t>
            </a:r>
            <a:r>
              <a:rPr sz="2400" spc="-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Arial MT"/>
                <a:cs typeface="Arial MT"/>
              </a:rPr>
              <a:t>none</a:t>
            </a:r>
            <a:r>
              <a:rPr sz="2400" spc="-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52525"/>
                </a:solidFill>
                <a:latin typeface="Arial MT"/>
                <a:cs typeface="Arial MT"/>
              </a:rPr>
              <a:t>puts</a:t>
            </a:r>
            <a:r>
              <a:rPr sz="2400" spc="-3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Arial MT"/>
                <a:cs typeface="Arial MT"/>
              </a:rPr>
              <a:t>by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8255" y="3518154"/>
            <a:ext cx="52622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252525"/>
                </a:solidFill>
                <a:latin typeface="Arial MT"/>
                <a:cs typeface="Arial MT"/>
              </a:rPr>
              <a:t>The</a:t>
            </a:r>
            <a:r>
              <a:rPr sz="2400" spc="-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Arial MT"/>
                <a:cs typeface="Arial MT"/>
              </a:rPr>
              <a:t>curtain</a:t>
            </a:r>
            <a:r>
              <a:rPr sz="2400" dirty="0">
                <a:solidFill>
                  <a:srgbClr val="252525"/>
                </a:solidFill>
                <a:latin typeface="Arial MT"/>
                <a:cs typeface="Arial MT"/>
              </a:rPr>
              <a:t> I </a:t>
            </a:r>
            <a:r>
              <a:rPr sz="2400" spc="-5" dirty="0">
                <a:solidFill>
                  <a:srgbClr val="252525"/>
                </a:solidFill>
                <a:latin typeface="Arial MT"/>
                <a:cs typeface="Arial MT"/>
              </a:rPr>
              <a:t>have</a:t>
            </a:r>
            <a:r>
              <a:rPr sz="2400" spc="-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Arial MT"/>
                <a:cs typeface="Arial MT"/>
              </a:rPr>
              <a:t>drawn</a:t>
            </a:r>
            <a:r>
              <a:rPr sz="2400" spc="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52525"/>
                </a:solidFill>
                <a:latin typeface="Arial MT"/>
                <a:cs typeface="Arial MT"/>
              </a:rPr>
              <a:t>for </a:t>
            </a:r>
            <a:r>
              <a:rPr sz="2400" spc="-5" dirty="0">
                <a:solidFill>
                  <a:srgbClr val="252525"/>
                </a:solidFill>
                <a:latin typeface="Arial MT"/>
                <a:cs typeface="Arial MT"/>
              </a:rPr>
              <a:t>you,</a:t>
            </a:r>
            <a:r>
              <a:rPr sz="2400" spc="-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52525"/>
                </a:solidFill>
                <a:latin typeface="Arial MT"/>
                <a:cs typeface="Arial MT"/>
              </a:rPr>
              <a:t>but </a:t>
            </a:r>
            <a:r>
              <a:rPr sz="2400" spc="10" dirty="0">
                <a:solidFill>
                  <a:srgbClr val="252525"/>
                </a:solidFill>
                <a:latin typeface="Arial MT"/>
                <a:cs typeface="Arial MT"/>
              </a:rPr>
              <a:t>I)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78255" y="4322521"/>
            <a:ext cx="713994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252525"/>
                </a:solidFill>
                <a:latin typeface="Arial MT"/>
                <a:cs typeface="Arial MT"/>
              </a:rPr>
              <a:t>And seemed</a:t>
            </a:r>
            <a:r>
              <a:rPr sz="2400" spc="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52525"/>
                </a:solidFill>
                <a:latin typeface="Arial MT"/>
                <a:cs typeface="Arial MT"/>
              </a:rPr>
              <a:t>as {IF}</a:t>
            </a:r>
            <a:r>
              <a:rPr sz="2400" spc="-3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52525"/>
                </a:solidFill>
                <a:latin typeface="Arial MT"/>
                <a:cs typeface="Arial MT"/>
              </a:rPr>
              <a:t>they </a:t>
            </a:r>
            <a:r>
              <a:rPr sz="2400" spc="-5" dirty="0">
                <a:solidFill>
                  <a:srgbClr val="252525"/>
                </a:solidFill>
                <a:latin typeface="Arial MT"/>
                <a:cs typeface="Arial MT"/>
              </a:rPr>
              <a:t>would</a:t>
            </a:r>
            <a:r>
              <a:rPr sz="2400" spc="2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52525"/>
                </a:solidFill>
                <a:latin typeface="Arial MT"/>
                <a:cs typeface="Arial MT"/>
              </a:rPr>
              <a:t>ask me,</a:t>
            </a:r>
            <a:r>
              <a:rPr sz="2400" spc="-2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52525"/>
                </a:solidFill>
                <a:latin typeface="Arial MT"/>
                <a:cs typeface="Arial MT"/>
              </a:rPr>
              <a:t>if</a:t>
            </a:r>
            <a:r>
              <a:rPr sz="2400" spc="-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52525"/>
                </a:solidFill>
                <a:latin typeface="Arial MT"/>
                <a:cs typeface="Arial MT"/>
              </a:rPr>
              <a:t>they</a:t>
            </a:r>
            <a:r>
              <a:rPr sz="2400" spc="-5" dirty="0">
                <a:solidFill>
                  <a:srgbClr val="252525"/>
                </a:solidFill>
                <a:latin typeface="Arial MT"/>
                <a:cs typeface="Arial MT"/>
              </a:rPr>
              <a:t> durst,</a:t>
            </a:r>
            <a:endParaRPr sz="2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solidFill>
                  <a:srgbClr val="252525"/>
                </a:solidFill>
                <a:latin typeface="Arial MT"/>
                <a:cs typeface="Arial MT"/>
              </a:rPr>
              <a:t>How</a:t>
            </a:r>
            <a:r>
              <a:rPr sz="2400" spc="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Arial MT"/>
                <a:cs typeface="Arial MT"/>
              </a:rPr>
              <a:t>such</a:t>
            </a:r>
            <a:r>
              <a:rPr sz="240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Arial MT"/>
                <a:cs typeface="Arial MT"/>
              </a:rPr>
              <a:t>a</a:t>
            </a:r>
            <a:r>
              <a:rPr sz="240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Arial MT"/>
                <a:cs typeface="Arial MT"/>
              </a:rPr>
              <a:t>glance</a:t>
            </a:r>
            <a:r>
              <a:rPr sz="2400" spc="2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Arial MT"/>
                <a:cs typeface="Arial MT"/>
              </a:rPr>
              <a:t>came</a:t>
            </a:r>
            <a:r>
              <a:rPr sz="2400" dirty="0">
                <a:solidFill>
                  <a:srgbClr val="252525"/>
                </a:solidFill>
                <a:latin typeface="Arial MT"/>
                <a:cs typeface="Arial MT"/>
              </a:rPr>
              <a:t> there;</a:t>
            </a:r>
            <a:r>
              <a:rPr sz="2400" spc="-2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52525"/>
                </a:solidFill>
                <a:latin typeface="Arial MT"/>
                <a:cs typeface="Arial MT"/>
              </a:rPr>
              <a:t>so, </a:t>
            </a:r>
            <a:r>
              <a:rPr sz="2400" spc="-5" dirty="0">
                <a:solidFill>
                  <a:srgbClr val="252525"/>
                </a:solidFill>
                <a:latin typeface="Arial MT"/>
                <a:cs typeface="Arial MT"/>
              </a:rPr>
              <a:t>not</a:t>
            </a:r>
            <a:r>
              <a:rPr sz="2400" spc="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Arial MT"/>
                <a:cs typeface="Arial MT"/>
              </a:rPr>
              <a:t>the</a:t>
            </a:r>
            <a:r>
              <a:rPr sz="240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Arial MT"/>
                <a:cs typeface="Arial MT"/>
              </a:rPr>
              <a:t>first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78255" y="5042408"/>
            <a:ext cx="39211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252525"/>
                </a:solidFill>
                <a:latin typeface="Arial MT"/>
                <a:cs typeface="Arial MT"/>
              </a:rPr>
              <a:t>Are</a:t>
            </a:r>
            <a:r>
              <a:rPr sz="2400" spc="-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Arial MT"/>
                <a:cs typeface="Arial MT"/>
              </a:rPr>
              <a:t>you </a:t>
            </a:r>
            <a:r>
              <a:rPr sz="2400" dirty="0">
                <a:solidFill>
                  <a:srgbClr val="252525"/>
                </a:solidFill>
                <a:latin typeface="Arial MT"/>
                <a:cs typeface="Arial MT"/>
              </a:rPr>
              <a:t>to</a:t>
            </a:r>
            <a:r>
              <a:rPr sz="2400" spc="-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Arial MT"/>
                <a:cs typeface="Arial MT"/>
              </a:rPr>
              <a:t>turn</a:t>
            </a:r>
            <a:r>
              <a:rPr sz="2400" spc="-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Arial MT"/>
                <a:cs typeface="Arial MT"/>
              </a:rPr>
              <a:t>and</a:t>
            </a:r>
            <a:r>
              <a:rPr sz="2400" spc="-2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52525"/>
                </a:solidFill>
                <a:latin typeface="Arial MT"/>
                <a:cs typeface="Arial MT"/>
              </a:rPr>
              <a:t>ask thus.</a:t>
            </a:r>
            <a:endParaRPr sz="2400">
              <a:latin typeface="Arial MT"/>
              <a:cs typeface="Arial M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46759" y="611123"/>
            <a:ext cx="4928870" cy="1715135"/>
            <a:chOff x="746759" y="611123"/>
            <a:chExt cx="4928870" cy="1715135"/>
          </a:xfrm>
        </p:grpSpPr>
        <p:sp>
          <p:nvSpPr>
            <p:cNvPr id="12" name="object 12"/>
            <p:cNvSpPr/>
            <p:nvPr/>
          </p:nvSpPr>
          <p:spPr>
            <a:xfrm>
              <a:off x="756665" y="621029"/>
              <a:ext cx="4909185" cy="1080770"/>
            </a:xfrm>
            <a:custGeom>
              <a:avLst/>
              <a:gdLst/>
              <a:ahLst/>
              <a:cxnLst/>
              <a:rect l="l" t="t" r="r" b="b"/>
              <a:pathLst>
                <a:path w="4909185" h="1080770">
                  <a:moveTo>
                    <a:pt x="4908804" y="0"/>
                  </a:moveTo>
                  <a:lnTo>
                    <a:pt x="0" y="0"/>
                  </a:lnTo>
                  <a:lnTo>
                    <a:pt x="0" y="1080515"/>
                  </a:lnTo>
                  <a:lnTo>
                    <a:pt x="4908804" y="1080515"/>
                  </a:lnTo>
                  <a:lnTo>
                    <a:pt x="4908804" y="0"/>
                  </a:lnTo>
                  <a:close/>
                </a:path>
              </a:pathLst>
            </a:custGeom>
            <a:solidFill>
              <a:srgbClr val="8636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56665" y="621029"/>
              <a:ext cx="4909185" cy="1694814"/>
            </a:xfrm>
            <a:custGeom>
              <a:avLst/>
              <a:gdLst/>
              <a:ahLst/>
              <a:cxnLst/>
              <a:rect l="l" t="t" r="r" b="b"/>
              <a:pathLst>
                <a:path w="4909185" h="1694814">
                  <a:moveTo>
                    <a:pt x="0" y="1080515"/>
                  </a:moveTo>
                  <a:lnTo>
                    <a:pt x="4908804" y="1080515"/>
                  </a:lnTo>
                  <a:lnTo>
                    <a:pt x="4908804" y="0"/>
                  </a:lnTo>
                  <a:lnTo>
                    <a:pt x="0" y="0"/>
                  </a:lnTo>
                  <a:lnTo>
                    <a:pt x="0" y="1080515"/>
                  </a:lnTo>
                  <a:close/>
                </a:path>
                <a:path w="4909185" h="1694814">
                  <a:moveTo>
                    <a:pt x="302920" y="1694814"/>
                  </a:moveTo>
                  <a:lnTo>
                    <a:pt x="2150110" y="1021587"/>
                  </a:lnTo>
                </a:path>
              </a:pathLst>
            </a:custGeom>
            <a:ln w="19812">
              <a:solidFill>
                <a:srgbClr val="4D1C1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897127" y="761238"/>
            <a:ext cx="46240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3170" marR="5080" indent="-1221105">
              <a:lnSpc>
                <a:spcPct val="100000"/>
              </a:lnSpc>
              <a:spcBef>
                <a:spcPts val="100"/>
              </a:spcBef>
            </a:pPr>
            <a:r>
              <a:rPr sz="2400" spc="110" dirty="0">
                <a:solidFill>
                  <a:srgbClr val="FFFFFF"/>
                </a:solidFill>
                <a:latin typeface="Cambria"/>
                <a:cs typeface="Cambria"/>
              </a:rPr>
              <a:t>Nobody</a:t>
            </a:r>
            <a:r>
              <a:rPr sz="24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30" dirty="0">
                <a:solidFill>
                  <a:srgbClr val="FFFFFF"/>
                </a:solidFill>
                <a:latin typeface="Cambria"/>
                <a:cs typeface="Cambria"/>
              </a:rPr>
              <a:t>looks</a:t>
            </a:r>
            <a:r>
              <a:rPr sz="24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mbria"/>
                <a:cs typeface="Cambria"/>
              </a:rPr>
              <a:t>at</a:t>
            </a:r>
            <a:r>
              <a:rPr sz="24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Cambria"/>
                <a:cs typeface="Cambria"/>
              </a:rPr>
              <a:t>that</a:t>
            </a:r>
            <a:r>
              <a:rPr sz="2400" spc="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20" dirty="0">
                <a:solidFill>
                  <a:srgbClr val="FFFFFF"/>
                </a:solidFill>
                <a:latin typeface="Cambria"/>
                <a:cs typeface="Cambria"/>
              </a:rPr>
              <a:t>face</a:t>
            </a:r>
            <a:r>
              <a:rPr sz="24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45" dirty="0">
                <a:solidFill>
                  <a:srgbClr val="FFFFFF"/>
                </a:solidFill>
                <a:latin typeface="Cambria"/>
                <a:cs typeface="Cambria"/>
              </a:rPr>
              <a:t>without </a:t>
            </a:r>
            <a:r>
              <a:rPr sz="2400" spc="-509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40" dirty="0">
                <a:solidFill>
                  <a:srgbClr val="FFFFFF"/>
                </a:solidFill>
                <a:latin typeface="Cambria"/>
                <a:cs typeface="Cambria"/>
              </a:rPr>
              <a:t>turning</a:t>
            </a:r>
            <a:r>
              <a:rPr sz="2400" spc="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to</a:t>
            </a:r>
            <a:r>
              <a:rPr sz="24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235" dirty="0">
                <a:solidFill>
                  <a:srgbClr val="FFFFFF"/>
                </a:solidFill>
                <a:latin typeface="Cambria"/>
                <a:cs typeface="Cambria"/>
              </a:rPr>
              <a:t>me…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887089" y="2791332"/>
            <a:ext cx="1058545" cy="668020"/>
          </a:xfrm>
          <a:custGeom>
            <a:avLst/>
            <a:gdLst/>
            <a:ahLst/>
            <a:cxnLst/>
            <a:rect l="l" t="t" r="r" b="b"/>
            <a:pathLst>
              <a:path w="1058545" h="668020">
                <a:moveTo>
                  <a:pt x="0" y="667638"/>
                </a:moveTo>
                <a:lnTo>
                  <a:pt x="1058037" y="0"/>
                </a:lnTo>
              </a:path>
            </a:pathLst>
          </a:custGeom>
          <a:ln w="19812">
            <a:solidFill>
              <a:srgbClr val="4D1C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010150" y="1989582"/>
            <a:ext cx="4026535" cy="1405255"/>
          </a:xfrm>
          <a:prstGeom prst="rect">
            <a:avLst/>
          </a:prstGeom>
          <a:solidFill>
            <a:srgbClr val="863623"/>
          </a:solidFill>
          <a:ln w="19811">
            <a:solidFill>
              <a:srgbClr val="4D1C1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ts val="2480"/>
              </a:lnSpc>
            </a:pPr>
            <a:r>
              <a:rPr sz="2400" b="1" dirty="0">
                <a:solidFill>
                  <a:srgbClr val="FFFFFF"/>
                </a:solidFill>
                <a:latin typeface="Palatino Linotype"/>
                <a:cs typeface="Palatino Linotype"/>
              </a:rPr>
              <a:t>Brackets/parenthesis/aside:</a:t>
            </a:r>
            <a:endParaRPr sz="2400">
              <a:latin typeface="Palatino Linotype"/>
              <a:cs typeface="Palatino Linotype"/>
            </a:endParaRPr>
          </a:p>
          <a:p>
            <a:pPr marL="294640" marR="288925" algn="ctr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sz="24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110" dirty="0">
                <a:solidFill>
                  <a:srgbClr val="FFFFFF"/>
                </a:solidFill>
                <a:latin typeface="Cambria"/>
                <a:cs typeface="Cambria"/>
              </a:rPr>
              <a:t>Duke</a:t>
            </a:r>
            <a:r>
              <a:rPr sz="24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tells</a:t>
            </a:r>
            <a:r>
              <a:rPr sz="24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sz="24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mbria"/>
                <a:cs typeface="Cambria"/>
              </a:rPr>
              <a:t>listener </a:t>
            </a:r>
            <a:r>
              <a:rPr sz="2400" spc="-5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sz="24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45" dirty="0">
                <a:solidFill>
                  <a:srgbClr val="FFFFFF"/>
                </a:solidFill>
                <a:latin typeface="Cambria"/>
                <a:cs typeface="Cambria"/>
              </a:rPr>
              <a:t>painting</a:t>
            </a:r>
            <a:r>
              <a:rPr sz="2400" spc="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Cambria"/>
                <a:cs typeface="Cambria"/>
              </a:rPr>
              <a:t>is</a:t>
            </a:r>
            <a:r>
              <a:rPr sz="24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40" dirty="0">
                <a:solidFill>
                  <a:srgbClr val="FFFFFF"/>
                </a:solidFill>
                <a:latin typeface="Cambria"/>
                <a:cs typeface="Cambria"/>
              </a:rPr>
              <a:t>behind</a:t>
            </a:r>
            <a:r>
              <a:rPr sz="24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25" dirty="0">
                <a:solidFill>
                  <a:srgbClr val="FFFFFF"/>
                </a:solidFill>
                <a:latin typeface="Cambria"/>
                <a:cs typeface="Cambria"/>
              </a:rPr>
              <a:t>a </a:t>
            </a:r>
            <a:r>
              <a:rPr sz="2400" spc="30" dirty="0">
                <a:solidFill>
                  <a:srgbClr val="FFFFFF"/>
                </a:solidFill>
                <a:latin typeface="Cambria"/>
                <a:cs typeface="Cambria"/>
              </a:rPr>
              <a:t> curtain.</a:t>
            </a:r>
            <a:r>
              <a:rPr sz="24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105" dirty="0">
                <a:solidFill>
                  <a:srgbClr val="FFFFFF"/>
                </a:solidFill>
                <a:latin typeface="Cambria"/>
                <a:cs typeface="Cambria"/>
              </a:rPr>
              <a:t>Why?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331975" y="3590544"/>
            <a:ext cx="935990" cy="408940"/>
          </a:xfrm>
          <a:custGeom>
            <a:avLst/>
            <a:gdLst/>
            <a:ahLst/>
            <a:cxnLst/>
            <a:rect l="l" t="t" r="r" b="b"/>
            <a:pathLst>
              <a:path w="935989" h="408939">
                <a:moveTo>
                  <a:pt x="935736" y="0"/>
                </a:moveTo>
                <a:lnTo>
                  <a:pt x="0" y="0"/>
                </a:lnTo>
                <a:lnTo>
                  <a:pt x="0" y="408431"/>
                </a:lnTo>
                <a:lnTo>
                  <a:pt x="935736" y="408431"/>
                </a:lnTo>
                <a:lnTo>
                  <a:pt x="935736" y="0"/>
                </a:lnTo>
                <a:close/>
              </a:path>
            </a:pathLst>
          </a:custGeom>
          <a:solidFill>
            <a:srgbClr val="FF0000">
              <a:alpha val="3882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55904" y="4715255"/>
            <a:ext cx="2592705" cy="408940"/>
          </a:xfrm>
          <a:custGeom>
            <a:avLst/>
            <a:gdLst/>
            <a:ahLst/>
            <a:cxnLst/>
            <a:rect l="l" t="t" r="r" b="b"/>
            <a:pathLst>
              <a:path w="2592704" h="408939">
                <a:moveTo>
                  <a:pt x="2592323" y="0"/>
                </a:moveTo>
                <a:lnTo>
                  <a:pt x="0" y="0"/>
                </a:lnTo>
                <a:lnTo>
                  <a:pt x="0" y="408432"/>
                </a:lnTo>
                <a:lnTo>
                  <a:pt x="2592323" y="408432"/>
                </a:lnTo>
                <a:lnTo>
                  <a:pt x="2592323" y="0"/>
                </a:lnTo>
                <a:close/>
              </a:path>
            </a:pathLst>
          </a:custGeom>
          <a:solidFill>
            <a:srgbClr val="FF0000">
              <a:alpha val="3882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7022592" y="3525773"/>
            <a:ext cx="1846580" cy="1247775"/>
            <a:chOff x="7022592" y="3525773"/>
            <a:chExt cx="1846580" cy="1247775"/>
          </a:xfrm>
        </p:grpSpPr>
        <p:sp>
          <p:nvSpPr>
            <p:cNvPr id="20" name="object 20"/>
            <p:cNvSpPr/>
            <p:nvPr/>
          </p:nvSpPr>
          <p:spPr>
            <a:xfrm>
              <a:off x="7022592" y="4364735"/>
              <a:ext cx="937260" cy="408940"/>
            </a:xfrm>
            <a:custGeom>
              <a:avLst/>
              <a:gdLst/>
              <a:ahLst/>
              <a:cxnLst/>
              <a:rect l="l" t="t" r="r" b="b"/>
              <a:pathLst>
                <a:path w="937259" h="408939">
                  <a:moveTo>
                    <a:pt x="937259" y="0"/>
                  </a:moveTo>
                  <a:lnTo>
                    <a:pt x="0" y="0"/>
                  </a:lnTo>
                  <a:lnTo>
                    <a:pt x="0" y="408431"/>
                  </a:lnTo>
                  <a:lnTo>
                    <a:pt x="937259" y="408431"/>
                  </a:lnTo>
                  <a:lnTo>
                    <a:pt x="937259" y="0"/>
                  </a:lnTo>
                  <a:close/>
                </a:path>
              </a:pathLst>
            </a:custGeom>
            <a:solidFill>
              <a:srgbClr val="FF0000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488174" y="3525773"/>
              <a:ext cx="1381125" cy="539750"/>
            </a:xfrm>
            <a:custGeom>
              <a:avLst/>
              <a:gdLst/>
              <a:ahLst/>
              <a:cxnLst/>
              <a:rect l="l" t="t" r="r" b="b"/>
              <a:pathLst>
                <a:path w="1381125" h="539750">
                  <a:moveTo>
                    <a:pt x="1380744" y="0"/>
                  </a:moveTo>
                  <a:lnTo>
                    <a:pt x="0" y="0"/>
                  </a:lnTo>
                  <a:lnTo>
                    <a:pt x="0" y="539495"/>
                  </a:lnTo>
                  <a:lnTo>
                    <a:pt x="1380744" y="539495"/>
                  </a:lnTo>
                  <a:lnTo>
                    <a:pt x="1380744" y="0"/>
                  </a:lnTo>
                  <a:close/>
                </a:path>
              </a:pathLst>
            </a:custGeom>
            <a:solidFill>
              <a:srgbClr val="8636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573391" y="4035805"/>
              <a:ext cx="520065" cy="336550"/>
            </a:xfrm>
            <a:custGeom>
              <a:avLst/>
              <a:gdLst/>
              <a:ahLst/>
              <a:cxnLst/>
              <a:rect l="l" t="t" r="r" b="b"/>
              <a:pathLst>
                <a:path w="520065" h="336550">
                  <a:moveTo>
                    <a:pt x="0" y="336169"/>
                  </a:moveTo>
                  <a:lnTo>
                    <a:pt x="519556" y="0"/>
                  </a:lnTo>
                </a:path>
              </a:pathLst>
            </a:custGeom>
            <a:ln w="19812">
              <a:solidFill>
                <a:srgbClr val="4D1C1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488173" y="3525773"/>
            <a:ext cx="1381125" cy="539750"/>
          </a:xfrm>
          <a:prstGeom prst="rect">
            <a:avLst/>
          </a:prstGeom>
          <a:ln w="19811">
            <a:solidFill>
              <a:srgbClr val="4D1C11"/>
            </a:solidFill>
          </a:ln>
        </p:spPr>
        <p:txBody>
          <a:bodyPr vert="horz" wrap="square" lIns="0" tIns="64769" rIns="0" bIns="0" rtlCol="0">
            <a:spAutoFit/>
          </a:bodyPr>
          <a:lstStyle/>
          <a:p>
            <a:pPr marL="294640">
              <a:lnSpc>
                <a:spcPct val="100000"/>
              </a:lnSpc>
              <a:spcBef>
                <a:spcPts val="509"/>
              </a:spcBef>
            </a:pPr>
            <a:r>
              <a:rPr sz="2400" spc="45" dirty="0">
                <a:solidFill>
                  <a:srgbClr val="FFFFFF"/>
                </a:solidFill>
                <a:latin typeface="Cambria"/>
                <a:cs typeface="Cambria"/>
              </a:rPr>
              <a:t>dared</a:t>
            </a:r>
            <a:endParaRPr sz="2400">
              <a:latin typeface="Cambria"/>
              <a:cs typeface="Cambri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443985" y="4948809"/>
            <a:ext cx="5670550" cy="1433195"/>
            <a:chOff x="3443985" y="4948809"/>
            <a:chExt cx="5670550" cy="1433195"/>
          </a:xfrm>
        </p:grpSpPr>
        <p:sp>
          <p:nvSpPr>
            <p:cNvPr id="25" name="object 25"/>
            <p:cNvSpPr/>
            <p:nvPr/>
          </p:nvSpPr>
          <p:spPr>
            <a:xfrm>
              <a:off x="5586221" y="5301234"/>
              <a:ext cx="3528060" cy="1080770"/>
            </a:xfrm>
            <a:custGeom>
              <a:avLst/>
              <a:gdLst/>
              <a:ahLst/>
              <a:cxnLst/>
              <a:rect l="l" t="t" r="r" b="b"/>
              <a:pathLst>
                <a:path w="3528059" h="1080770">
                  <a:moveTo>
                    <a:pt x="3528060" y="0"/>
                  </a:moveTo>
                  <a:lnTo>
                    <a:pt x="0" y="0"/>
                  </a:lnTo>
                  <a:lnTo>
                    <a:pt x="0" y="1080515"/>
                  </a:lnTo>
                  <a:lnTo>
                    <a:pt x="3528060" y="1080515"/>
                  </a:lnTo>
                  <a:lnTo>
                    <a:pt x="3528060" y="0"/>
                  </a:lnTo>
                  <a:close/>
                </a:path>
              </a:pathLst>
            </a:custGeom>
            <a:solidFill>
              <a:srgbClr val="8636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453891" y="4958715"/>
              <a:ext cx="2237105" cy="685165"/>
            </a:xfrm>
            <a:custGeom>
              <a:avLst/>
              <a:gdLst/>
              <a:ahLst/>
              <a:cxnLst/>
              <a:rect l="l" t="t" r="r" b="b"/>
              <a:pathLst>
                <a:path w="2237104" h="685164">
                  <a:moveTo>
                    <a:pt x="0" y="0"/>
                  </a:moveTo>
                  <a:lnTo>
                    <a:pt x="2237105" y="684936"/>
                  </a:lnTo>
                </a:path>
              </a:pathLst>
            </a:custGeom>
            <a:ln w="19812">
              <a:solidFill>
                <a:srgbClr val="4D1C1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586221" y="5301234"/>
            <a:ext cx="3528060" cy="1080770"/>
          </a:xfrm>
          <a:prstGeom prst="rect">
            <a:avLst/>
          </a:prstGeom>
          <a:ln w="19811">
            <a:solidFill>
              <a:srgbClr val="4D1C1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55"/>
              </a:lnSpc>
            </a:pPr>
            <a:r>
              <a:rPr sz="2400" spc="170" dirty="0">
                <a:solidFill>
                  <a:srgbClr val="FFFFFF"/>
                </a:solidFill>
                <a:latin typeface="Cambria"/>
                <a:cs typeface="Cambria"/>
              </a:rPr>
              <a:t>How</a:t>
            </a:r>
            <a:r>
              <a:rPr sz="24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45" dirty="0">
                <a:solidFill>
                  <a:srgbClr val="FFFFFF"/>
                </a:solidFill>
                <a:latin typeface="Cambria"/>
                <a:cs typeface="Cambria"/>
              </a:rPr>
              <a:t>such</a:t>
            </a:r>
            <a:r>
              <a:rPr sz="2400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25" dirty="0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sz="24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15" dirty="0">
                <a:solidFill>
                  <a:srgbClr val="FFFFFF"/>
                </a:solidFill>
                <a:latin typeface="Cambria"/>
                <a:cs typeface="Cambria"/>
              </a:rPr>
              <a:t>strange</a:t>
            </a:r>
            <a:endParaRPr sz="2400">
              <a:latin typeface="Cambria"/>
              <a:cs typeface="Cambria"/>
            </a:endParaRPr>
          </a:p>
          <a:p>
            <a:pPr marL="398780" marR="391160" algn="ctr">
              <a:lnSpc>
                <a:spcPct val="100000"/>
              </a:lnSpc>
            </a:pPr>
            <a:r>
              <a:rPr sz="2400" spc="40" dirty="0">
                <a:solidFill>
                  <a:srgbClr val="FFFFFF"/>
                </a:solidFill>
                <a:latin typeface="Cambria"/>
                <a:cs typeface="Cambria"/>
              </a:rPr>
              <a:t>expression/look </a:t>
            </a:r>
            <a:r>
              <a:rPr sz="2400" spc="45" dirty="0">
                <a:solidFill>
                  <a:srgbClr val="FFFFFF"/>
                </a:solidFill>
                <a:latin typeface="Cambria"/>
                <a:cs typeface="Cambria"/>
              </a:rPr>
              <a:t>got </a:t>
            </a:r>
            <a:r>
              <a:rPr sz="2400" spc="-5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Cambria"/>
                <a:cs typeface="Cambria"/>
              </a:rPr>
              <a:t>there.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780794" y="5246751"/>
            <a:ext cx="326390" cy="325120"/>
          </a:xfrm>
          <a:custGeom>
            <a:avLst/>
            <a:gdLst/>
            <a:ahLst/>
            <a:cxnLst/>
            <a:rect l="l" t="t" r="r" b="b"/>
            <a:pathLst>
              <a:path w="326389" h="325120">
                <a:moveTo>
                  <a:pt x="326008" y="0"/>
                </a:moveTo>
                <a:lnTo>
                  <a:pt x="0" y="324612"/>
                </a:lnTo>
              </a:path>
            </a:pathLst>
          </a:custGeom>
          <a:ln w="19812">
            <a:solidFill>
              <a:srgbClr val="4D1C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899922" y="5589270"/>
            <a:ext cx="3529965" cy="1080770"/>
          </a:xfrm>
          <a:prstGeom prst="rect">
            <a:avLst/>
          </a:prstGeom>
          <a:solidFill>
            <a:srgbClr val="863623"/>
          </a:solidFill>
          <a:ln w="19811">
            <a:solidFill>
              <a:srgbClr val="4D1C11"/>
            </a:solidFill>
          </a:ln>
        </p:spPr>
        <p:txBody>
          <a:bodyPr vert="horz" wrap="square" lIns="0" tIns="153670" rIns="0" bIns="0" rtlCol="0">
            <a:spAutoFit/>
          </a:bodyPr>
          <a:lstStyle/>
          <a:p>
            <a:pPr marL="464820" marR="223520" indent="-234950">
              <a:lnSpc>
                <a:spcPct val="100000"/>
              </a:lnSpc>
              <a:spcBef>
                <a:spcPts val="1210"/>
              </a:spcBef>
            </a:pPr>
            <a:r>
              <a:rPr sz="2400" spc="30" dirty="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sz="24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mbria"/>
                <a:cs typeface="Cambria"/>
              </a:rPr>
              <a:t>listener</a:t>
            </a:r>
            <a:r>
              <a:rPr sz="24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50" dirty="0">
                <a:solidFill>
                  <a:srgbClr val="FFFFFF"/>
                </a:solidFill>
                <a:latin typeface="Cambria"/>
                <a:cs typeface="Cambria"/>
              </a:rPr>
              <a:t>must have </a:t>
            </a:r>
            <a:r>
              <a:rPr sz="2400" spc="-5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40" dirty="0">
                <a:solidFill>
                  <a:srgbClr val="FFFFFF"/>
                </a:solidFill>
                <a:latin typeface="Cambria"/>
                <a:cs typeface="Cambria"/>
              </a:rPr>
              <a:t>asked</a:t>
            </a:r>
            <a:r>
              <a:rPr sz="24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sz="24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30" dirty="0">
                <a:solidFill>
                  <a:srgbClr val="FFFFFF"/>
                </a:solidFill>
                <a:latin typeface="Cambria"/>
                <a:cs typeface="Cambria"/>
              </a:rPr>
              <a:t>question.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226433" y="1405890"/>
            <a:ext cx="7112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DBA354"/>
                </a:solidFill>
                <a:latin typeface="Wingdings"/>
                <a:cs typeface="Wingdings"/>
              </a:rPr>
              <a:t></a:t>
            </a:r>
            <a:endParaRPr sz="5400">
              <a:latin typeface="Wingdings"/>
              <a:cs typeface="Wingding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71955" y="1937004"/>
            <a:ext cx="3119755" cy="1905"/>
          </a:xfrm>
          <a:custGeom>
            <a:avLst/>
            <a:gdLst/>
            <a:ahLst/>
            <a:cxnLst/>
            <a:rect l="l" t="t" r="r" b="b"/>
            <a:pathLst>
              <a:path w="3119754" h="1905">
                <a:moveTo>
                  <a:pt x="3119755" y="1650"/>
                </a:moveTo>
                <a:lnTo>
                  <a:pt x="0" y="0"/>
                </a:lnTo>
              </a:path>
            </a:pathLst>
          </a:custGeom>
          <a:ln w="12192">
            <a:solidFill>
              <a:srgbClr val="DBA3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32603" y="1933955"/>
            <a:ext cx="3119755" cy="1905"/>
          </a:xfrm>
          <a:custGeom>
            <a:avLst/>
            <a:gdLst/>
            <a:ahLst/>
            <a:cxnLst/>
            <a:rect l="l" t="t" r="r" b="b"/>
            <a:pathLst>
              <a:path w="3119754" h="1905">
                <a:moveTo>
                  <a:pt x="3119754" y="1651"/>
                </a:moveTo>
                <a:lnTo>
                  <a:pt x="0" y="0"/>
                </a:lnTo>
              </a:path>
            </a:pathLst>
          </a:custGeom>
          <a:ln w="12192">
            <a:solidFill>
              <a:srgbClr val="DBA3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78255" y="2272664"/>
            <a:ext cx="7193280" cy="12934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45" dirty="0">
                <a:solidFill>
                  <a:srgbClr val="252525"/>
                </a:solidFill>
                <a:latin typeface="Arial MT"/>
                <a:cs typeface="Arial MT"/>
              </a:rPr>
              <a:t>Sir,</a:t>
            </a:r>
            <a:r>
              <a:rPr sz="2800" spc="-2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'twas</a:t>
            </a:r>
            <a:r>
              <a:rPr sz="2800" spc="-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252525"/>
                </a:solidFill>
                <a:latin typeface="Arial MT"/>
                <a:cs typeface="Arial MT"/>
              </a:rPr>
              <a:t>not</a:t>
            </a:r>
            <a:endParaRPr sz="2800">
              <a:latin typeface="Arial MT"/>
              <a:cs typeface="Arial MT"/>
            </a:endParaRPr>
          </a:p>
          <a:p>
            <a:pPr marL="12700" marR="5080">
              <a:lnSpc>
                <a:spcPts val="3270"/>
              </a:lnSpc>
              <a:spcBef>
                <a:spcPts val="185"/>
              </a:spcBef>
            </a:pP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Her</a:t>
            </a:r>
            <a:r>
              <a:rPr sz="2800" dirty="0">
                <a:solidFill>
                  <a:srgbClr val="252525"/>
                </a:solidFill>
                <a:latin typeface="Arial MT"/>
                <a:cs typeface="Arial MT"/>
              </a:rPr>
              <a:t> husband's</a:t>
            </a:r>
            <a:r>
              <a:rPr sz="2800" spc="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252525"/>
                </a:solidFill>
                <a:latin typeface="Arial MT"/>
                <a:cs typeface="Arial MT"/>
              </a:rPr>
              <a:t>presence</a:t>
            </a: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spc="-40" dirty="0">
                <a:solidFill>
                  <a:srgbClr val="252525"/>
                </a:solidFill>
                <a:latin typeface="Arial MT"/>
                <a:cs typeface="Arial MT"/>
              </a:rPr>
              <a:t>only,</a:t>
            </a:r>
            <a:r>
              <a:rPr sz="2800" spc="-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called </a:t>
            </a:r>
            <a:r>
              <a:rPr sz="2800" dirty="0">
                <a:solidFill>
                  <a:srgbClr val="252525"/>
                </a:solidFill>
                <a:latin typeface="Arial MT"/>
                <a:cs typeface="Arial MT"/>
              </a:rPr>
              <a:t>that</a:t>
            </a: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252525"/>
                </a:solidFill>
                <a:latin typeface="Arial MT"/>
                <a:cs typeface="Arial MT"/>
              </a:rPr>
              <a:t>spot </a:t>
            </a:r>
            <a:r>
              <a:rPr sz="2800" spc="-76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Of</a:t>
            </a:r>
            <a:r>
              <a:rPr sz="2800" spc="-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joy</a:t>
            </a:r>
            <a:r>
              <a:rPr sz="2800" spc="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into</a:t>
            </a:r>
            <a:r>
              <a:rPr sz="2800" spc="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the</a:t>
            </a:r>
            <a:r>
              <a:rPr sz="280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Duchess'</a:t>
            </a:r>
            <a:r>
              <a:rPr sz="2800" spc="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252525"/>
                </a:solidFill>
                <a:latin typeface="Arial MT"/>
                <a:cs typeface="Arial MT"/>
              </a:rPr>
              <a:t>cheek:</a:t>
            </a:r>
            <a:endParaRPr sz="2800">
              <a:latin typeface="Arial MT"/>
              <a:cs typeface="Arial M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23850" y="406145"/>
            <a:ext cx="4910455" cy="1965960"/>
            <a:chOff x="323850" y="406145"/>
            <a:chExt cx="4910455" cy="1965960"/>
          </a:xfrm>
        </p:grpSpPr>
        <p:sp>
          <p:nvSpPr>
            <p:cNvPr id="8" name="object 8"/>
            <p:cNvSpPr/>
            <p:nvPr/>
          </p:nvSpPr>
          <p:spPr>
            <a:xfrm>
              <a:off x="323850" y="406145"/>
              <a:ext cx="4910455" cy="1079500"/>
            </a:xfrm>
            <a:custGeom>
              <a:avLst/>
              <a:gdLst/>
              <a:ahLst/>
              <a:cxnLst/>
              <a:rect l="l" t="t" r="r" b="b"/>
              <a:pathLst>
                <a:path w="4910455" h="1079500">
                  <a:moveTo>
                    <a:pt x="4910328" y="0"/>
                  </a:moveTo>
                  <a:lnTo>
                    <a:pt x="0" y="0"/>
                  </a:lnTo>
                  <a:lnTo>
                    <a:pt x="0" y="1078991"/>
                  </a:lnTo>
                  <a:lnTo>
                    <a:pt x="4910328" y="1078991"/>
                  </a:lnTo>
                  <a:lnTo>
                    <a:pt x="4910328" y="0"/>
                  </a:lnTo>
                  <a:close/>
                </a:path>
              </a:pathLst>
            </a:custGeom>
            <a:solidFill>
              <a:srgbClr val="8636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971039" y="1426209"/>
              <a:ext cx="504190" cy="935355"/>
            </a:xfrm>
            <a:custGeom>
              <a:avLst/>
              <a:gdLst/>
              <a:ahLst/>
              <a:cxnLst/>
              <a:rect l="l" t="t" r="r" b="b"/>
              <a:pathLst>
                <a:path w="504189" h="935355">
                  <a:moveTo>
                    <a:pt x="0" y="935354"/>
                  </a:moveTo>
                  <a:lnTo>
                    <a:pt x="503682" y="0"/>
                  </a:lnTo>
                </a:path>
              </a:pathLst>
            </a:custGeom>
            <a:ln w="19812">
              <a:solidFill>
                <a:srgbClr val="4D1C1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23850" y="406145"/>
            <a:ext cx="4910455" cy="1079500"/>
          </a:xfrm>
          <a:prstGeom prst="rect">
            <a:avLst/>
          </a:prstGeom>
          <a:ln w="19811">
            <a:solidFill>
              <a:srgbClr val="4D1C11"/>
            </a:solidFill>
          </a:ln>
        </p:spPr>
        <p:txBody>
          <a:bodyPr vert="horz" wrap="square" lIns="0" tIns="151765" rIns="0" bIns="0" rtlCol="0">
            <a:spAutoFit/>
          </a:bodyPr>
          <a:lstStyle/>
          <a:p>
            <a:pPr marL="650875" marR="335915" indent="-311785">
              <a:lnSpc>
                <a:spcPct val="100000"/>
              </a:lnSpc>
              <a:spcBef>
                <a:spcPts val="1195"/>
              </a:spcBef>
            </a:pPr>
            <a:r>
              <a:rPr sz="2400" spc="5" dirty="0">
                <a:solidFill>
                  <a:srgbClr val="FFFFFF"/>
                </a:solidFill>
                <a:latin typeface="Cambria"/>
                <a:cs typeface="Cambria"/>
              </a:rPr>
              <a:t>Sir:</a:t>
            </a:r>
            <a:r>
              <a:rPr sz="24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15" dirty="0">
                <a:solidFill>
                  <a:srgbClr val="FFFFFF"/>
                </a:solidFill>
                <a:latin typeface="Cambria"/>
                <a:cs typeface="Cambria"/>
              </a:rPr>
              <a:t>addresses</a:t>
            </a:r>
            <a:r>
              <a:rPr sz="24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mbria"/>
                <a:cs typeface="Cambria"/>
              </a:rPr>
              <a:t>listener</a:t>
            </a:r>
            <a:r>
              <a:rPr sz="2400" spc="1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55" dirty="0">
                <a:solidFill>
                  <a:srgbClr val="FFFFFF"/>
                </a:solidFill>
                <a:latin typeface="Cambria"/>
                <a:cs typeface="Cambria"/>
              </a:rPr>
              <a:t>formally. </a:t>
            </a:r>
            <a:r>
              <a:rPr sz="2400" spc="-509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135" dirty="0">
                <a:solidFill>
                  <a:srgbClr val="FFFFFF"/>
                </a:solidFill>
                <a:latin typeface="Cambria"/>
                <a:cs typeface="Cambria"/>
              </a:rPr>
              <a:t>“’Twas”</a:t>
            </a:r>
            <a:r>
              <a:rPr sz="24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short</a:t>
            </a:r>
            <a:r>
              <a:rPr sz="24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20" dirty="0">
                <a:solidFill>
                  <a:srgbClr val="FFFFFF"/>
                </a:solidFill>
                <a:latin typeface="Cambria"/>
                <a:cs typeface="Cambria"/>
              </a:rPr>
              <a:t>for</a:t>
            </a:r>
            <a:r>
              <a:rPr sz="24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100" dirty="0">
                <a:solidFill>
                  <a:srgbClr val="FFFFFF"/>
                </a:solidFill>
                <a:latin typeface="Cambria"/>
                <a:cs typeface="Cambria"/>
              </a:rPr>
              <a:t>“it</a:t>
            </a:r>
            <a:r>
              <a:rPr sz="24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110" dirty="0">
                <a:solidFill>
                  <a:srgbClr val="FFFFFF"/>
                </a:solidFill>
                <a:latin typeface="Cambria"/>
                <a:cs typeface="Cambria"/>
              </a:rPr>
              <a:t>was”.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27532" y="2348483"/>
            <a:ext cx="1440180" cy="408940"/>
          </a:xfrm>
          <a:custGeom>
            <a:avLst/>
            <a:gdLst/>
            <a:ahLst/>
            <a:cxnLst/>
            <a:rect l="l" t="t" r="r" b="b"/>
            <a:pathLst>
              <a:path w="1440180" h="408939">
                <a:moveTo>
                  <a:pt x="1440180" y="0"/>
                </a:moveTo>
                <a:lnTo>
                  <a:pt x="0" y="0"/>
                </a:lnTo>
                <a:lnTo>
                  <a:pt x="0" y="408432"/>
                </a:lnTo>
                <a:lnTo>
                  <a:pt x="1440180" y="408432"/>
                </a:lnTo>
                <a:lnTo>
                  <a:pt x="1440180" y="0"/>
                </a:lnTo>
                <a:close/>
              </a:path>
            </a:pathLst>
          </a:custGeom>
          <a:solidFill>
            <a:srgbClr val="FF0000">
              <a:alpha val="3882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6444234" y="907541"/>
            <a:ext cx="1584325" cy="2276475"/>
            <a:chOff x="6444234" y="907541"/>
            <a:chExt cx="1584325" cy="2276475"/>
          </a:xfrm>
        </p:grpSpPr>
        <p:sp>
          <p:nvSpPr>
            <p:cNvPr id="13" name="object 13"/>
            <p:cNvSpPr/>
            <p:nvPr/>
          </p:nvSpPr>
          <p:spPr>
            <a:xfrm>
              <a:off x="6588252" y="2775203"/>
              <a:ext cx="1440180" cy="408940"/>
            </a:xfrm>
            <a:custGeom>
              <a:avLst/>
              <a:gdLst/>
              <a:ahLst/>
              <a:cxnLst/>
              <a:rect l="l" t="t" r="r" b="b"/>
              <a:pathLst>
                <a:path w="1440179" h="408939">
                  <a:moveTo>
                    <a:pt x="1440179" y="0"/>
                  </a:moveTo>
                  <a:lnTo>
                    <a:pt x="0" y="0"/>
                  </a:lnTo>
                  <a:lnTo>
                    <a:pt x="0" y="408432"/>
                  </a:lnTo>
                  <a:lnTo>
                    <a:pt x="1440179" y="408432"/>
                  </a:lnTo>
                  <a:lnTo>
                    <a:pt x="1440179" y="0"/>
                  </a:lnTo>
                  <a:close/>
                </a:path>
              </a:pathLst>
            </a:custGeom>
            <a:solidFill>
              <a:srgbClr val="FF0000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444234" y="907541"/>
              <a:ext cx="1432560" cy="539750"/>
            </a:xfrm>
            <a:custGeom>
              <a:avLst/>
              <a:gdLst/>
              <a:ahLst/>
              <a:cxnLst/>
              <a:rect l="l" t="t" r="r" b="b"/>
              <a:pathLst>
                <a:path w="1432559" h="539750">
                  <a:moveTo>
                    <a:pt x="1432560" y="0"/>
                  </a:moveTo>
                  <a:lnTo>
                    <a:pt x="0" y="0"/>
                  </a:lnTo>
                  <a:lnTo>
                    <a:pt x="0" y="539496"/>
                  </a:lnTo>
                  <a:lnTo>
                    <a:pt x="1432560" y="539496"/>
                  </a:lnTo>
                  <a:lnTo>
                    <a:pt x="1432560" y="0"/>
                  </a:lnTo>
                  <a:close/>
                </a:path>
              </a:pathLst>
            </a:custGeom>
            <a:solidFill>
              <a:srgbClr val="8636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071741" y="1417573"/>
              <a:ext cx="424815" cy="1409065"/>
            </a:xfrm>
            <a:custGeom>
              <a:avLst/>
              <a:gdLst/>
              <a:ahLst/>
              <a:cxnLst/>
              <a:rect l="l" t="t" r="r" b="b"/>
              <a:pathLst>
                <a:path w="424815" h="1409064">
                  <a:moveTo>
                    <a:pt x="424814" y="1408811"/>
                  </a:moveTo>
                  <a:lnTo>
                    <a:pt x="0" y="0"/>
                  </a:lnTo>
                </a:path>
              </a:pathLst>
            </a:custGeom>
            <a:ln w="19812">
              <a:solidFill>
                <a:srgbClr val="4D1C1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444234" y="907541"/>
            <a:ext cx="1432560" cy="539750"/>
          </a:xfrm>
          <a:prstGeom prst="rect">
            <a:avLst/>
          </a:prstGeom>
          <a:ln w="19811">
            <a:solidFill>
              <a:srgbClr val="4D1C11"/>
            </a:solidFill>
          </a:ln>
        </p:spPr>
        <p:txBody>
          <a:bodyPr vert="horz" wrap="square" lIns="0" tIns="64135" rIns="0" bIns="0" rtlCol="0">
            <a:spAutoFit/>
          </a:bodyPr>
          <a:lstStyle/>
          <a:p>
            <a:pPr marL="333375">
              <a:lnSpc>
                <a:spcPct val="100000"/>
              </a:lnSpc>
              <a:spcBef>
                <a:spcPts val="505"/>
              </a:spcBef>
            </a:pPr>
            <a:r>
              <a:rPr sz="2400" spc="45" dirty="0">
                <a:solidFill>
                  <a:srgbClr val="FFFFFF"/>
                </a:solidFill>
                <a:latin typeface="Cambria"/>
                <a:cs typeface="Cambria"/>
              </a:rPr>
              <a:t>Blush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84276" y="3180588"/>
            <a:ext cx="1152525" cy="408940"/>
          </a:xfrm>
          <a:custGeom>
            <a:avLst/>
            <a:gdLst/>
            <a:ahLst/>
            <a:cxnLst/>
            <a:rect l="l" t="t" r="r" b="b"/>
            <a:pathLst>
              <a:path w="1152525" h="408939">
                <a:moveTo>
                  <a:pt x="1152144" y="0"/>
                </a:moveTo>
                <a:lnTo>
                  <a:pt x="0" y="0"/>
                </a:lnTo>
                <a:lnTo>
                  <a:pt x="0" y="408431"/>
                </a:lnTo>
                <a:lnTo>
                  <a:pt x="1152144" y="408431"/>
                </a:lnTo>
                <a:lnTo>
                  <a:pt x="1152144" y="0"/>
                </a:lnTo>
                <a:close/>
              </a:path>
            </a:pathLst>
          </a:custGeom>
          <a:solidFill>
            <a:srgbClr val="FF0000">
              <a:alpha val="3882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2315" y="4002023"/>
            <a:ext cx="5248656" cy="2855975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5868161" y="4222241"/>
            <a:ext cx="2592705" cy="1871980"/>
          </a:xfrm>
          <a:prstGeom prst="rect">
            <a:avLst/>
          </a:prstGeom>
          <a:solidFill>
            <a:srgbClr val="863623"/>
          </a:solidFill>
          <a:ln w="19811">
            <a:solidFill>
              <a:srgbClr val="4D1C11"/>
            </a:solidFill>
          </a:ln>
        </p:spPr>
        <p:txBody>
          <a:bodyPr vert="horz" wrap="square" lIns="0" tIns="55880" rIns="0" bIns="0" rtlCol="0">
            <a:spAutoFit/>
          </a:bodyPr>
          <a:lstStyle/>
          <a:p>
            <a:pPr marL="405130" marR="398145" algn="ctr">
              <a:lnSpc>
                <a:spcPct val="100000"/>
              </a:lnSpc>
              <a:spcBef>
                <a:spcPts val="440"/>
              </a:spcBef>
            </a:pPr>
            <a:r>
              <a:rPr sz="2800" spc="75" dirty="0">
                <a:solidFill>
                  <a:srgbClr val="FFFFFF"/>
                </a:solidFill>
                <a:latin typeface="Cambria"/>
                <a:cs typeface="Cambria"/>
              </a:rPr>
              <a:t>What </a:t>
            </a:r>
            <a:r>
              <a:rPr sz="2800" spc="5" dirty="0">
                <a:solidFill>
                  <a:srgbClr val="FFFFFF"/>
                </a:solidFill>
                <a:latin typeface="Cambria"/>
                <a:cs typeface="Cambria"/>
              </a:rPr>
              <a:t>is the </a:t>
            </a:r>
            <a:r>
              <a:rPr sz="2800" spc="-60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125" dirty="0">
                <a:solidFill>
                  <a:srgbClr val="FFFFFF"/>
                </a:solidFill>
                <a:latin typeface="Cambria"/>
                <a:cs typeface="Cambria"/>
              </a:rPr>
              <a:t>Duke </a:t>
            </a:r>
            <a:r>
              <a:rPr sz="2800" spc="1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65" dirty="0">
                <a:solidFill>
                  <a:srgbClr val="FFFFFF"/>
                </a:solidFill>
                <a:latin typeface="Cambria"/>
                <a:cs typeface="Cambria"/>
              </a:rPr>
              <a:t>suggesting </a:t>
            </a:r>
            <a:r>
              <a:rPr sz="2800" spc="-60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here?</a:t>
            </a:r>
            <a:endParaRPr sz="2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1618</Words>
  <Application>Microsoft Office PowerPoint</Application>
  <PresentationFormat>On-screen Show (4:3)</PresentationFormat>
  <Paragraphs>213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Starter</vt:lpstr>
      <vt:lpstr>Speaker?</vt:lpstr>
      <vt:lpstr>Looking as if she were alive.</vt:lpstr>
      <vt:lpstr>Slide 5</vt:lpstr>
      <vt:lpstr>Slide 6</vt:lpstr>
      <vt:lpstr>Question</vt:lpstr>
      <vt:lpstr></vt:lpstr>
      <vt:lpstr>Slide 9</vt:lpstr>
      <vt:lpstr>perhaps</vt:lpstr>
      <vt:lpstr></vt:lpstr>
      <vt:lpstr>Slide 12</vt:lpstr>
      <vt:lpstr>Slide 13</vt:lpstr>
      <vt:lpstr>Structure: mark on the syllable beats in the  lines (over every vowel sound)</vt:lpstr>
      <vt:lpstr>Slide 15</vt:lpstr>
      <vt:lpstr>Slide 16</vt:lpstr>
      <vt:lpstr></vt:lpstr>
      <vt:lpstr>Slide 18</vt:lpstr>
      <vt:lpstr>What does this picture have to do with the end  of the poem?   </vt:lpstr>
      <vt:lpstr>Slide 20</vt:lpstr>
      <vt:lpstr>Group 1: The Duchess   </vt:lpstr>
      <vt:lpstr>Group 2: The Duke   </vt:lpstr>
      <vt:lpstr>Feedback   </vt:lpstr>
      <vt:lpstr>Questions   </vt:lpstr>
      <vt:lpstr>Feelings and attitudes   </vt:lpstr>
      <vt:lpstr>Themes and  comparisons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lava</cp:lastModifiedBy>
  <cp:revision>1</cp:revision>
  <dcterms:created xsi:type="dcterms:W3CDTF">2021-09-01T07:58:49Z</dcterms:created>
  <dcterms:modified xsi:type="dcterms:W3CDTF">2021-09-01T08:04:29Z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2016-11-27T00:00:00Z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2021-09-01T00:00:00Z</vt:filetime>
  </property>
</Properties>
</file>